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20" r:id="rId1"/>
  </p:sldMasterIdLst>
  <p:notesMasterIdLst>
    <p:notesMasterId r:id="rId29"/>
  </p:notesMasterIdLst>
  <p:sldIdLst>
    <p:sldId id="256" r:id="rId2"/>
    <p:sldId id="298" r:id="rId3"/>
    <p:sldId id="318" r:id="rId4"/>
    <p:sldId id="301" r:id="rId5"/>
    <p:sldId id="303" r:id="rId6"/>
    <p:sldId id="304" r:id="rId7"/>
    <p:sldId id="305" r:id="rId8"/>
    <p:sldId id="306" r:id="rId9"/>
    <p:sldId id="307" r:id="rId10"/>
    <p:sldId id="308" r:id="rId11"/>
    <p:sldId id="309" r:id="rId12"/>
    <p:sldId id="310" r:id="rId13"/>
    <p:sldId id="311" r:id="rId14"/>
    <p:sldId id="312" r:id="rId15"/>
    <p:sldId id="313" r:id="rId16"/>
    <p:sldId id="315" r:id="rId17"/>
    <p:sldId id="316" r:id="rId18"/>
    <p:sldId id="317" r:id="rId19"/>
    <p:sldId id="319" r:id="rId20"/>
    <p:sldId id="320" r:id="rId21"/>
    <p:sldId id="321" r:id="rId22"/>
    <p:sldId id="322" r:id="rId23"/>
    <p:sldId id="323" r:id="rId24"/>
    <p:sldId id="324" r:id="rId25"/>
    <p:sldId id="325" r:id="rId26"/>
    <p:sldId id="326" r:id="rId27"/>
    <p:sldId id="327" r:id="rId2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42" autoAdjust="0"/>
    <p:restoredTop sz="86523" autoAdjust="0"/>
  </p:normalViewPr>
  <p:slideViewPr>
    <p:cSldViewPr>
      <p:cViewPr varScale="1">
        <p:scale>
          <a:sx n="71" d="100"/>
          <a:sy n="71" d="100"/>
        </p:scale>
        <p:origin x="1205"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1482050-54F4-4D11-882C-C29F9CF4442D}" type="datetimeFigureOut">
              <a:rPr lang="tr-TR" smtClean="0"/>
              <a:t>15.09.2025</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218C3A7-A7D3-4AAD-9A3D-14C9F82D05AD}" type="slidenum">
              <a:rPr lang="tr-TR" smtClean="0"/>
              <a:t>‹#›</a:t>
            </a:fld>
            <a:endParaRPr lang="tr-TR"/>
          </a:p>
        </p:txBody>
      </p:sp>
    </p:spTree>
    <p:extLst>
      <p:ext uri="{BB962C8B-B14F-4D97-AF65-F5344CB8AC3E}">
        <p14:creationId xmlns:p14="http://schemas.microsoft.com/office/powerpoint/2010/main" val="33761194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218C3A7-A7D3-4AAD-9A3D-14C9F82D05AD}" type="slidenum">
              <a:rPr lang="tr-TR" smtClean="0"/>
              <a:t>10</a:t>
            </a:fld>
            <a:endParaRPr lang="tr-TR"/>
          </a:p>
        </p:txBody>
      </p:sp>
    </p:spTree>
    <p:extLst>
      <p:ext uri="{BB962C8B-B14F-4D97-AF65-F5344CB8AC3E}">
        <p14:creationId xmlns:p14="http://schemas.microsoft.com/office/powerpoint/2010/main" val="10464549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218C3A7-A7D3-4AAD-9A3D-14C9F82D05AD}" type="slidenum">
              <a:rPr lang="tr-TR" smtClean="0"/>
              <a:t>15</a:t>
            </a:fld>
            <a:endParaRPr lang="tr-TR"/>
          </a:p>
        </p:txBody>
      </p:sp>
    </p:spTree>
    <p:extLst>
      <p:ext uri="{BB962C8B-B14F-4D97-AF65-F5344CB8AC3E}">
        <p14:creationId xmlns:p14="http://schemas.microsoft.com/office/powerpoint/2010/main" val="37147444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Dik Üçgen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Başlık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tr-TR"/>
              <a:t>Asıl başlık stili için tıklatın</a:t>
            </a:r>
            <a:endParaRPr kumimoji="0" lang="en-US"/>
          </a:p>
        </p:txBody>
      </p:sp>
      <p:sp>
        <p:nvSpPr>
          <p:cNvPr id="17" name="Alt Başlık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a:t>Asıl alt başlık stilini düzenlemek için tıklatın</a:t>
            </a:r>
            <a:endParaRPr kumimoji="0" lang="en-US"/>
          </a:p>
        </p:txBody>
      </p:sp>
      <p:grpSp>
        <p:nvGrpSpPr>
          <p:cNvPr id="2" name="Grup 1"/>
          <p:cNvGrpSpPr/>
          <p:nvPr/>
        </p:nvGrpSpPr>
        <p:grpSpPr>
          <a:xfrm>
            <a:off x="-3765" y="4953000"/>
            <a:ext cx="9147765" cy="1912088"/>
            <a:chOff x="-3765" y="4832896"/>
            <a:chExt cx="9147765" cy="2032192"/>
          </a:xfrm>
        </p:grpSpPr>
        <p:sp>
          <p:nvSpPr>
            <p:cNvPr id="7" name="Serbest 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Serbest 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Serbest 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Düz Bağlayıcı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Veri Yer Tutucusu 29"/>
          <p:cNvSpPr>
            <a:spLocks noGrp="1"/>
          </p:cNvSpPr>
          <p:nvPr>
            <p:ph type="dt" sz="half" idx="10"/>
          </p:nvPr>
        </p:nvSpPr>
        <p:spPr/>
        <p:txBody>
          <a:bodyPr/>
          <a:lstStyle>
            <a:lvl1pPr>
              <a:defRPr>
                <a:solidFill>
                  <a:srgbClr val="FFFFFF"/>
                </a:solidFill>
              </a:defRPr>
            </a:lvl1pPr>
            <a:extLst/>
          </a:lstStyle>
          <a:p>
            <a:fld id="{A23720DD-5B6D-40BF-8493-A6B52D484E6B}" type="datetimeFigureOut">
              <a:rPr lang="tr-TR" smtClean="0"/>
              <a:t>15.09.2025</a:t>
            </a:fld>
            <a:endParaRPr lang="tr-TR"/>
          </a:p>
        </p:txBody>
      </p:sp>
      <p:sp>
        <p:nvSpPr>
          <p:cNvPr id="19" name="Altbilgi Yer Tutucusu 18"/>
          <p:cNvSpPr>
            <a:spLocks noGrp="1"/>
          </p:cNvSpPr>
          <p:nvPr>
            <p:ph type="ftr" sz="quarter" idx="11"/>
          </p:nvPr>
        </p:nvSpPr>
        <p:spPr/>
        <p:txBody>
          <a:bodyPr/>
          <a:lstStyle>
            <a:lvl1pPr>
              <a:defRPr>
                <a:solidFill>
                  <a:schemeClr val="accent1">
                    <a:tint val="20000"/>
                  </a:schemeClr>
                </a:solidFill>
              </a:defRPr>
            </a:lvl1pPr>
            <a:extLst/>
          </a:lstStyle>
          <a:p>
            <a:endParaRPr lang="tr-TR"/>
          </a:p>
        </p:txBody>
      </p:sp>
      <p:sp>
        <p:nvSpPr>
          <p:cNvPr id="27" name="Slayt Numarası Yer Tutucusu 26"/>
          <p:cNvSpPr>
            <a:spLocks noGrp="1"/>
          </p:cNvSpPr>
          <p:nvPr>
            <p:ph type="sldNum" sz="quarter" idx="12"/>
          </p:nvPr>
        </p:nvSpPr>
        <p:spPr/>
        <p:txBody>
          <a:bodyPr/>
          <a:lstStyle>
            <a:lvl1pPr>
              <a:defRPr>
                <a:solidFill>
                  <a:srgbClr val="FFFFFF"/>
                </a:solidFill>
              </a:defRPr>
            </a:lvl1pPr>
            <a:extLst/>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a:t>Asıl başlık stili için tıklatın</a:t>
            </a:r>
            <a:endParaRPr kumimoji="0" lang="en-US"/>
          </a:p>
        </p:txBody>
      </p:sp>
      <p:sp>
        <p:nvSpPr>
          <p:cNvPr id="3" name="Dikey Metin Yer Tutucusu 2"/>
          <p:cNvSpPr>
            <a:spLocks noGrp="1"/>
          </p:cNvSpPr>
          <p:nvPr>
            <p:ph type="body" orient="vert" idx="1"/>
          </p:nvPr>
        </p:nvSpPr>
        <p:spPr>
          <a:xfrm>
            <a:off x="457200" y="1481329"/>
            <a:ext cx="8229600" cy="4386071"/>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15.09.2025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844013" y="274640"/>
            <a:ext cx="1777470" cy="5592761"/>
          </a:xfrm>
        </p:spPr>
        <p:txBody>
          <a:bodyPr vert="eaVert"/>
          <a:lstStyle/>
          <a:p>
            <a:r>
              <a:rPr kumimoji="0" lang="tr-TR"/>
              <a:t>Asıl başlık stili için tıklatın</a:t>
            </a:r>
            <a:endParaRPr kumimoji="0" lang="en-US"/>
          </a:p>
        </p:txBody>
      </p:sp>
      <p:sp>
        <p:nvSpPr>
          <p:cNvPr id="3" name="Dikey Metin Yer Tutucusu 2"/>
          <p:cNvSpPr>
            <a:spLocks noGrp="1"/>
          </p:cNvSpPr>
          <p:nvPr>
            <p:ph type="body" orient="vert" idx="1"/>
          </p:nvPr>
        </p:nvSpPr>
        <p:spPr>
          <a:xfrm>
            <a:off x="457200" y="274641"/>
            <a:ext cx="6324600" cy="5592760"/>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15.09.2025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15.09.2025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
        <p:nvSpPr>
          <p:cNvPr id="7" name="Başlık 6"/>
          <p:cNvSpPr>
            <a:spLocks noGrp="1"/>
          </p:cNvSpPr>
          <p:nvPr>
            <p:ph type="title"/>
          </p:nvPr>
        </p:nvSpPr>
        <p:spPr/>
        <p:txBody>
          <a:bodyPr rtlCol="0"/>
          <a:lstStyle/>
          <a:p>
            <a:r>
              <a:rPr kumimoji="0" lang="tr-TR"/>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1"/>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tr-TR"/>
              <a:t>Asıl başlık stili için tıklatın</a:t>
            </a:r>
            <a:endParaRPr kumimoji="0" lang="en-US"/>
          </a:p>
        </p:txBody>
      </p:sp>
      <p:sp>
        <p:nvSpPr>
          <p:cNvPr id="3" name="Metin Yer Tutucusu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a:t>Asıl metin stillerini düzenlemek için tıklatın</a:t>
            </a:r>
          </a:p>
        </p:txBody>
      </p:sp>
      <p:sp>
        <p:nvSpPr>
          <p:cNvPr id="4" name="Veri Yer Tutucusu 3"/>
          <p:cNvSpPr>
            <a:spLocks noGrp="1"/>
          </p:cNvSpPr>
          <p:nvPr>
            <p:ph type="dt" sz="half" idx="10"/>
          </p:nvPr>
        </p:nvSpPr>
        <p:spPr/>
        <p:txBody>
          <a:bodyPr/>
          <a:lstStyle/>
          <a:p>
            <a:fld id="{A23720DD-5B6D-40BF-8493-A6B52D484E6B}" type="datetimeFigureOut">
              <a:rPr lang="tr-TR" smtClean="0"/>
              <a:t>15.09.2025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
        <p:nvSpPr>
          <p:cNvPr id="7" name="Köşeli Çift Ayraç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Köşeli Çift Ayraç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2">
        <a:schemeClr val="bg1"/>
      </p:bgRef>
    </p:bg>
    <p:spTree>
      <p:nvGrpSpPr>
        <p:cNvPr id="1" name=""/>
        <p:cNvGrpSpPr/>
        <p:nvPr/>
      </p:nvGrpSpPr>
      <p:grpSpPr>
        <a:xfrm>
          <a:off x="0" y="0"/>
          <a:ext cx="0" cy="0"/>
          <a:chOff x="0" y="0"/>
          <a:chExt cx="0" cy="0"/>
        </a:xfrm>
      </p:grpSpPr>
      <p:sp>
        <p:nvSpPr>
          <p:cNvPr id="3" name="İçerik Yer Tutucusu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İçerik Yer Tutucusu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Veri Yer Tutucusu 4"/>
          <p:cNvSpPr>
            <a:spLocks noGrp="1"/>
          </p:cNvSpPr>
          <p:nvPr>
            <p:ph type="dt" sz="half" idx="10"/>
          </p:nvPr>
        </p:nvSpPr>
        <p:spPr/>
        <p:txBody>
          <a:bodyPr/>
          <a:lstStyle/>
          <a:p>
            <a:fld id="{A23720DD-5B6D-40BF-8493-A6B52D484E6B}" type="datetimeFigureOut">
              <a:rPr lang="tr-TR" smtClean="0"/>
              <a:t>15.09.2025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
        <p:nvSpPr>
          <p:cNvPr id="8" name="Başlık 7"/>
          <p:cNvSpPr>
            <a:spLocks noGrp="1"/>
          </p:cNvSpPr>
          <p:nvPr>
            <p:ph type="title"/>
          </p:nvPr>
        </p:nvSpPr>
        <p:spPr/>
        <p:txBody>
          <a:bodyPr rtlCol="0"/>
          <a:lstStyle/>
          <a:p>
            <a:r>
              <a:rPr kumimoji="0" lang="tr-TR"/>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3">
        <a:schemeClr val="bg1"/>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8229600" cy="1143000"/>
          </a:xfrm>
        </p:spPr>
        <p:txBody>
          <a:bodyPr anchor="ctr"/>
          <a:lstStyle>
            <a:lvl1pPr>
              <a:defRPr/>
            </a:lvl1pPr>
            <a:extLst/>
          </a:lstStyle>
          <a:p>
            <a:r>
              <a:rPr kumimoji="0" lang="tr-TR"/>
              <a:t>Asıl başlık stili için tıklatın</a:t>
            </a:r>
            <a:endParaRPr kumimoji="0" lang="en-US"/>
          </a:p>
        </p:txBody>
      </p:sp>
      <p:sp>
        <p:nvSpPr>
          <p:cNvPr id="3" name="Metin Yer Tutucusu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4" name="Metin Yer Tutucusu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5" name="İçerik Yer Tutucusu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İçerik Yer Tutucusu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Veri Yer Tutucusu 6"/>
          <p:cNvSpPr>
            <a:spLocks noGrp="1"/>
          </p:cNvSpPr>
          <p:nvPr>
            <p:ph type="dt" sz="half" idx="10"/>
          </p:nvPr>
        </p:nvSpPr>
        <p:spPr/>
        <p:txBody>
          <a:bodyPr/>
          <a:lstStyle/>
          <a:p>
            <a:fld id="{A23720DD-5B6D-40BF-8493-A6B52D484E6B}" type="datetimeFigureOut">
              <a:rPr lang="tr-TR" smtClean="0"/>
              <a:t>15.09.2025</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302176B-0E47-46AC-8F43-DAB4B8A37D06}"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bg>
      <p:bgRef idx="1002">
        <a:schemeClr val="bg1"/>
      </p:bgRef>
    </p:bg>
    <p:spTree>
      <p:nvGrpSpPr>
        <p:cNvPr id="1" name=""/>
        <p:cNvGrpSpPr/>
        <p:nvPr/>
      </p:nvGrpSpPr>
      <p:grpSpPr>
        <a:xfrm>
          <a:off x="0" y="0"/>
          <a:ext cx="0" cy="0"/>
          <a:chOff x="0" y="0"/>
          <a:chExt cx="0" cy="0"/>
        </a:xfrm>
      </p:grpSpPr>
      <p:sp>
        <p:nvSpPr>
          <p:cNvPr id="3" name="Veri Yer Tutucusu 2"/>
          <p:cNvSpPr>
            <a:spLocks noGrp="1"/>
          </p:cNvSpPr>
          <p:nvPr>
            <p:ph type="dt" sz="half" idx="10"/>
          </p:nvPr>
        </p:nvSpPr>
        <p:spPr/>
        <p:txBody>
          <a:bodyPr/>
          <a:lstStyle/>
          <a:p>
            <a:fld id="{A23720DD-5B6D-40BF-8493-A6B52D484E6B}" type="datetimeFigureOut">
              <a:rPr lang="tr-TR" smtClean="0"/>
              <a:t>15.09.2025</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t>‹#›</a:t>
            </a:fld>
            <a:endParaRPr lang="tr-TR"/>
          </a:p>
        </p:txBody>
      </p:sp>
      <p:sp>
        <p:nvSpPr>
          <p:cNvPr id="6" name="Başlık 5"/>
          <p:cNvSpPr>
            <a:spLocks noGrp="1"/>
          </p:cNvSpPr>
          <p:nvPr>
            <p:ph type="title"/>
          </p:nvPr>
        </p:nvSpPr>
        <p:spPr/>
        <p:txBody>
          <a:bodyPr rtlCol="0"/>
          <a:lstStyle/>
          <a:p>
            <a:r>
              <a:rPr kumimoji="0" lang="tr-TR"/>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23720DD-5B6D-40BF-8493-A6B52D484E6B}" type="datetimeFigureOut">
              <a:rPr lang="tr-TR" smtClean="0"/>
              <a:t>15.09.2025</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3">
        <a:schemeClr val="bg1"/>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tr-TR"/>
              <a:t>Asıl başlık stili için tıklatın</a:t>
            </a:r>
            <a:endParaRPr kumimoji="0" lang="en-US"/>
          </a:p>
        </p:txBody>
      </p:sp>
      <p:sp>
        <p:nvSpPr>
          <p:cNvPr id="3" name="Metin Yer Tutucusu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tr-TR"/>
              <a:t>Asıl metin stillerini düzenlemek için tıklatın</a:t>
            </a:r>
          </a:p>
        </p:txBody>
      </p:sp>
      <p:sp>
        <p:nvSpPr>
          <p:cNvPr id="4" name="İçerik Yer Tutucusu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Veri Yer Tutucusu 4"/>
          <p:cNvSpPr>
            <a:spLocks noGrp="1"/>
          </p:cNvSpPr>
          <p:nvPr>
            <p:ph type="dt" sz="half" idx="10"/>
          </p:nvPr>
        </p:nvSpPr>
        <p:spPr>
          <a:xfrm>
            <a:off x="6727032" y="6407944"/>
            <a:ext cx="1920240" cy="365760"/>
          </a:xfrm>
        </p:spPr>
        <p:txBody>
          <a:bodyPr/>
          <a:lstStyle/>
          <a:p>
            <a:fld id="{A23720DD-5B6D-40BF-8493-A6B52D484E6B}" type="datetimeFigureOut">
              <a:rPr lang="tr-TR" smtClean="0"/>
              <a:t>15.09.2025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4" name="Metin Yer Tutucusu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tr-TR"/>
              <a:t>Asıl metin stillerini düzenlemek için tıklatın</a:t>
            </a:r>
          </a:p>
        </p:txBody>
      </p:sp>
      <p:sp>
        <p:nvSpPr>
          <p:cNvPr id="3" name="Resim Yer Tutucusu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tr-TR"/>
              <a:t>Resim eklemek için simgeyi tıklatın</a:t>
            </a:r>
            <a:endParaRPr kumimoji="0" lang="en-US" dirty="0"/>
          </a:p>
        </p:txBody>
      </p:sp>
      <p:sp>
        <p:nvSpPr>
          <p:cNvPr id="5" name="Veri Yer Tutucusu 4"/>
          <p:cNvSpPr>
            <a:spLocks noGrp="1"/>
          </p:cNvSpPr>
          <p:nvPr>
            <p:ph type="dt" sz="half" idx="10"/>
          </p:nvPr>
        </p:nvSpPr>
        <p:spPr/>
        <p:txBody>
          <a:bodyPr/>
          <a:lstStyle>
            <a:lvl1pPr>
              <a:defRPr>
                <a:solidFill>
                  <a:schemeClr val="tx1"/>
                </a:solidFill>
              </a:defRPr>
            </a:lvl1pPr>
            <a:extLst/>
          </a:lstStyle>
          <a:p>
            <a:fld id="{A23720DD-5B6D-40BF-8493-A6B52D484E6B}" type="datetimeFigureOut">
              <a:rPr lang="tr-TR" smtClean="0"/>
              <a:t>15.09.2025</a:t>
            </a:fld>
            <a:endParaRPr lang="tr-TR"/>
          </a:p>
        </p:txBody>
      </p:sp>
      <p:sp>
        <p:nvSpPr>
          <p:cNvPr id="6" name="Altbilgi Yer Tutucusu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tr-TR"/>
          </a:p>
        </p:txBody>
      </p:sp>
      <p:sp>
        <p:nvSpPr>
          <p:cNvPr id="7" name="Slayt Numarası Yer Tutucusu 6"/>
          <p:cNvSpPr>
            <a:spLocks noGrp="1"/>
          </p:cNvSpPr>
          <p:nvPr>
            <p:ph type="sldNum" sz="quarter" idx="12"/>
          </p:nvPr>
        </p:nvSpPr>
        <p:spPr/>
        <p:txBody>
          <a:bodyPr/>
          <a:lstStyle>
            <a:lvl1pPr>
              <a:defRPr>
                <a:solidFill>
                  <a:schemeClr val="tx1"/>
                </a:solidFill>
              </a:defRPr>
            </a:lvl1pPr>
            <a:extLst/>
          </a:lstStyle>
          <a:p>
            <a:fld id="{F302176B-0E47-46AC-8F43-DAB4B8A37D06}" type="slidenum">
              <a:rPr lang="tr-TR" smtClean="0"/>
              <a:t>‹#›</a:t>
            </a:fld>
            <a:endParaRPr lang="tr-TR"/>
          </a:p>
        </p:txBody>
      </p:sp>
      <p:sp>
        <p:nvSpPr>
          <p:cNvPr id="2" name="Başlık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tr-TR"/>
              <a:t>Asıl başlık stili için tıklatın</a:t>
            </a:r>
            <a:endParaRPr kumimoji="0" lang="en-US"/>
          </a:p>
        </p:txBody>
      </p:sp>
      <p:sp>
        <p:nvSpPr>
          <p:cNvPr id="8" name="Serbest 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erbest 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Dik Üçgen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Düz Bağlayıcı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Köşeli Çift Ayraç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Köşeli Çift Ayraç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Serbest 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erbest 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Dik Üçgen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Düz Bağlayıcı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Başlık Yer Tutucusu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tr-TR"/>
              <a:t>Asıl başlık stili için tıklatın</a:t>
            </a:r>
            <a:endParaRPr kumimoji="0" lang="en-US"/>
          </a:p>
        </p:txBody>
      </p:sp>
      <p:sp>
        <p:nvSpPr>
          <p:cNvPr id="30" name="Metin Yer Tutucusu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0" name="Veri Yer Tutucusu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23720DD-5B6D-40BF-8493-A6B52D484E6B}" type="datetimeFigureOut">
              <a:rPr lang="tr-TR" smtClean="0"/>
              <a:t>15.09.2025</a:t>
            </a:fld>
            <a:endParaRPr lang="tr-TR"/>
          </a:p>
        </p:txBody>
      </p:sp>
      <p:sp>
        <p:nvSpPr>
          <p:cNvPr id="22" name="Altbilgi Yer Tutucusu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tr-TR"/>
          </a:p>
        </p:txBody>
      </p:sp>
      <p:sp>
        <p:nvSpPr>
          <p:cNvPr id="18" name="Slayt Numarası Yer Tutucusu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4021" r:id="rId1"/>
    <p:sldLayoutId id="2147484022" r:id="rId2"/>
    <p:sldLayoutId id="2147484023" r:id="rId3"/>
    <p:sldLayoutId id="2147484024" r:id="rId4"/>
    <p:sldLayoutId id="2147484025" r:id="rId5"/>
    <p:sldLayoutId id="2147484026" r:id="rId6"/>
    <p:sldLayoutId id="2147484027" r:id="rId7"/>
    <p:sldLayoutId id="2147484028" r:id="rId8"/>
    <p:sldLayoutId id="2147484029" r:id="rId9"/>
    <p:sldLayoutId id="2147484030" r:id="rId10"/>
    <p:sldLayoutId id="214748403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1916832"/>
            <a:ext cx="7611166" cy="3816787"/>
          </a:xfrm>
        </p:spPr>
        <p:txBody>
          <a:bodyPr>
            <a:noAutofit/>
          </a:bodyPr>
          <a:lstStyle/>
          <a:p>
            <a:pPr algn="ctr"/>
            <a:r>
              <a:rPr lang="tr-TR" sz="5400" dirty="0">
                <a:solidFill>
                  <a:schemeClr val="tx1"/>
                </a:solidFill>
                <a:latin typeface="Arial" panose="020B0604020202020204" pitchFamily="34" charset="0"/>
                <a:cs typeface="Arial" panose="020B0604020202020204" pitchFamily="34" charset="0"/>
              </a:rPr>
              <a:t>Ortaöğretim Kurumları  Yönetmeliği</a:t>
            </a:r>
            <a:br>
              <a:rPr lang="tr-TR" sz="5400" dirty="0">
                <a:solidFill>
                  <a:schemeClr val="tx1"/>
                </a:solidFill>
                <a:latin typeface="Arial" panose="020B0604020202020204" pitchFamily="34" charset="0"/>
                <a:cs typeface="Arial" panose="020B0604020202020204" pitchFamily="34" charset="0"/>
              </a:rPr>
            </a:br>
            <a:r>
              <a:rPr lang="tr-TR" sz="5400" dirty="0">
                <a:solidFill>
                  <a:schemeClr val="tx1"/>
                </a:solidFill>
                <a:latin typeface="Arial" panose="020B0604020202020204" pitchFamily="34" charset="0"/>
                <a:cs typeface="Arial" panose="020B0604020202020204" pitchFamily="34" charset="0"/>
              </a:rPr>
              <a:t> Disiplin</a:t>
            </a:r>
            <a:br>
              <a:rPr lang="tr-TR" sz="5400" dirty="0"/>
            </a:br>
            <a:r>
              <a:rPr lang="tr-TR" sz="2000" dirty="0">
                <a:solidFill>
                  <a:schemeClr val="tx1"/>
                </a:solidFill>
                <a:latin typeface="Arial" panose="020B0604020202020204" pitchFamily="34" charset="0"/>
                <a:cs typeface="Arial" panose="020B0604020202020204" pitchFamily="34" charset="0"/>
              </a:rPr>
              <a:t>2025-2026 EĞİTİM ÖĞRETİM YILI </a:t>
            </a:r>
            <a:br>
              <a:rPr lang="tr-TR" sz="5400" dirty="0">
                <a:solidFill>
                  <a:schemeClr val="tx1"/>
                </a:solidFill>
              </a:rPr>
            </a:br>
            <a:endParaRPr lang="tr-TR" sz="5400" b="1" dirty="0">
              <a:solidFill>
                <a:schemeClr val="tx1"/>
              </a:solidFill>
              <a:latin typeface="+mn-lt"/>
            </a:endParaRPr>
          </a:p>
        </p:txBody>
      </p:sp>
    </p:spTree>
    <p:extLst>
      <p:ext uri="{BB962C8B-B14F-4D97-AF65-F5344CB8AC3E}">
        <p14:creationId xmlns:p14="http://schemas.microsoft.com/office/powerpoint/2010/main" val="2417851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457199" y="274638"/>
            <a:ext cx="8470231" cy="1143000"/>
          </a:xfrm>
          <a:solidFill>
            <a:schemeClr val="bg2"/>
          </a:solidFill>
        </p:spPr>
        <p:txBody>
          <a:bodyPr>
            <a:noAutofit/>
          </a:bodyPr>
          <a:lstStyle/>
          <a:p>
            <a:pPr algn="ctr"/>
            <a:r>
              <a:rPr lang="tr-TR" sz="3600" dirty="0">
                <a:solidFill>
                  <a:schemeClr val="tx1"/>
                </a:solidFill>
                <a:latin typeface="Arial" panose="020B0604020202020204" pitchFamily="34" charset="0"/>
                <a:cs typeface="Arial" panose="020B0604020202020204" pitchFamily="34" charset="0"/>
              </a:rPr>
              <a:t>3. Okul değiştirme cezasını gerektiren davranış ve fiiller</a:t>
            </a:r>
          </a:p>
        </p:txBody>
      </p:sp>
      <p:sp>
        <p:nvSpPr>
          <p:cNvPr id="5" name="Metin kutusu 4"/>
          <p:cNvSpPr txBox="1"/>
          <p:nvPr/>
        </p:nvSpPr>
        <p:spPr>
          <a:xfrm>
            <a:off x="323528" y="1484785"/>
            <a:ext cx="8640960" cy="4524315"/>
          </a:xfrm>
          <a:prstGeom prst="rect">
            <a:avLst/>
          </a:prstGeom>
          <a:solidFill>
            <a:schemeClr val="bg1">
              <a:lumMod val="85000"/>
            </a:schemeClr>
          </a:solidFill>
        </p:spPr>
        <p:txBody>
          <a:bodyPr wrap="square" rtlCol="0">
            <a:spAutoFit/>
          </a:bodyPr>
          <a:lstStyle/>
          <a:p>
            <a:endParaRPr lang="tr-TR" dirty="0">
              <a:latin typeface="Arial" panose="020B0604020202020204" pitchFamily="34" charset="0"/>
              <a:cs typeface="Arial" panose="020B0604020202020204" pitchFamily="34" charset="0"/>
            </a:endParaRPr>
          </a:p>
          <a:p>
            <a:r>
              <a:rPr lang="tr-TR" dirty="0">
                <a:latin typeface="Arial" panose="020B0604020202020204" pitchFamily="34" charset="0"/>
                <a:cs typeface="Arial" panose="020B0604020202020204" pitchFamily="34" charset="0"/>
              </a:rPr>
              <a:t>o) Bir kimseyi ya da grubu suç sayılan bir eylemi yapmaya, böyle eylemlere katılmaya, yalan bildirimde bulunmaya veya suçu yüklenmeye zorlamak,</a:t>
            </a:r>
          </a:p>
          <a:p>
            <a:r>
              <a:rPr lang="tr-TR" dirty="0">
                <a:latin typeface="Arial" panose="020B0604020202020204" pitchFamily="34" charset="0"/>
                <a:cs typeface="Arial" panose="020B0604020202020204" pitchFamily="34" charset="0"/>
              </a:rPr>
              <a:t>ö) Zor kullanarak başkasına ait mal ve j5*n) İzin almadan okulla ilgili; bilgi vermek, basın toplantısı yapmak, bildiri yayınlamak ve dağıtmak, faaliyet tertip etmek veya bu kapsamdaki faaliyetlerde etkin rol almak,</a:t>
            </a:r>
          </a:p>
          <a:p>
            <a:r>
              <a:rPr lang="tr-TR" dirty="0">
                <a:latin typeface="Arial" panose="020B0604020202020204" pitchFamily="34" charset="0"/>
                <a:cs typeface="Arial" panose="020B0604020202020204" pitchFamily="34" charset="0"/>
              </a:rPr>
              <a:t>o) Bir kimseyi ya da grubu suç sayılan bir eylemi yapmaya, böyle eylemlere katılmaya, yalan bildirimde bulunmaya veya suçu yüklenmeye zorlamak,</a:t>
            </a:r>
          </a:p>
          <a:p>
            <a:r>
              <a:rPr lang="tr-TR" dirty="0">
                <a:latin typeface="Arial" panose="020B0604020202020204" pitchFamily="34" charset="0"/>
                <a:cs typeface="Arial" panose="020B0604020202020204" pitchFamily="34" charset="0"/>
              </a:rPr>
              <a:t>ö) Zor kullanarak başkasına ait mal ve eşyaya el koymak, başkalarını bu işleri yapmaya zorlamak,</a:t>
            </a:r>
          </a:p>
          <a:p>
            <a:r>
              <a:rPr lang="tr-TR" dirty="0">
                <a:latin typeface="Arial" panose="020B0604020202020204" pitchFamily="34" charset="0"/>
                <a:cs typeface="Arial" panose="020B0604020202020204" pitchFamily="34" charset="0"/>
              </a:rPr>
              <a:t>p) </a:t>
            </a:r>
            <a:r>
              <a:rPr lang="tr-TR" b="1" dirty="0">
                <a:latin typeface="Arial" panose="020B0604020202020204" pitchFamily="34" charset="0"/>
                <a:cs typeface="Arial" panose="020B0604020202020204" pitchFamily="34" charset="0"/>
              </a:rPr>
              <a:t>Genel ahlak ve adaba uygun olmayan, tutum ve davranışları alışkanlık haline getirmek </a:t>
            </a:r>
          </a:p>
          <a:p>
            <a:r>
              <a:rPr lang="tr-TR" dirty="0">
                <a:latin typeface="Arial" panose="020B0604020202020204" pitchFamily="34" charset="0"/>
                <a:cs typeface="Arial" panose="020B0604020202020204" pitchFamily="34" charset="0"/>
              </a:rPr>
              <a:t>r)</a:t>
            </a:r>
            <a:r>
              <a:rPr lang="tr-TR" b="1" dirty="0">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Kişilere, arkadaşlarına ve okul çalışanlarına; söz ve davranışlarla sarkıntılık yapmak, iftira etmek, başkalarını bu davranışlara kışkırtmak veya zorlamak, yapılan bu fiilleri sosyal medya yoluyla paylaşmak, yaymak,</a:t>
            </a:r>
          </a:p>
          <a:p>
            <a:r>
              <a:rPr lang="tr-TR" dirty="0">
                <a:latin typeface="Arial" panose="020B0604020202020204" pitchFamily="34" charset="0"/>
                <a:cs typeface="Arial" panose="020B0604020202020204" pitchFamily="34" charset="0"/>
              </a:rPr>
              <a:t>s) Kesici, delici, yaralayıcı ve benzeri aletlerle kendine zarar vermek.</a:t>
            </a:r>
          </a:p>
        </p:txBody>
      </p:sp>
    </p:spTree>
    <p:extLst>
      <p:ext uri="{BB962C8B-B14F-4D97-AF65-F5344CB8AC3E}">
        <p14:creationId xmlns:p14="http://schemas.microsoft.com/office/powerpoint/2010/main" val="2384600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457199" y="274638"/>
            <a:ext cx="8470231" cy="922114"/>
          </a:xfrm>
          <a:solidFill>
            <a:schemeClr val="bg2"/>
          </a:solidFill>
        </p:spPr>
        <p:txBody>
          <a:bodyPr>
            <a:noAutofit/>
          </a:bodyPr>
          <a:lstStyle/>
          <a:p>
            <a:pPr algn="ctr"/>
            <a:r>
              <a:rPr lang="tr-TR" sz="3600" dirty="0">
                <a:solidFill>
                  <a:schemeClr val="tx1"/>
                </a:solidFill>
                <a:latin typeface="Arial" panose="020B0604020202020204" pitchFamily="34" charset="0"/>
                <a:cs typeface="Arial" panose="020B0604020202020204" pitchFamily="34" charset="0"/>
              </a:rPr>
              <a:t>4. Örgün eğitim dışına çıkarma cezasını gerektiren davranış ve fiiller</a:t>
            </a:r>
          </a:p>
        </p:txBody>
      </p:sp>
      <p:sp>
        <p:nvSpPr>
          <p:cNvPr id="5" name="Metin kutusu 4"/>
          <p:cNvSpPr txBox="1"/>
          <p:nvPr/>
        </p:nvSpPr>
        <p:spPr>
          <a:xfrm>
            <a:off x="395537" y="1412776"/>
            <a:ext cx="8324972" cy="5016758"/>
          </a:xfrm>
          <a:prstGeom prst="rect">
            <a:avLst/>
          </a:prstGeom>
          <a:solidFill>
            <a:schemeClr val="bg1">
              <a:lumMod val="85000"/>
            </a:schemeClr>
          </a:solidFill>
        </p:spPr>
        <p:txBody>
          <a:bodyPr wrap="square" rtlCol="0">
            <a:spAutoFit/>
          </a:bodyPr>
          <a:lstStyle/>
          <a:p>
            <a:r>
              <a:rPr lang="tr-TR" sz="1600" b="1" dirty="0">
                <a:latin typeface="Arial" panose="020B0604020202020204" pitchFamily="34" charset="0"/>
                <a:cs typeface="Arial" panose="020B0604020202020204" pitchFamily="34" charset="0"/>
              </a:rPr>
              <a:t>Örgün eğitim dışına çıkarma</a:t>
            </a:r>
            <a:r>
              <a:rPr lang="tr-TR" sz="1600" dirty="0">
                <a:latin typeface="Arial" panose="020B0604020202020204" pitchFamily="34" charset="0"/>
                <a:cs typeface="Arial" panose="020B0604020202020204" pitchFamily="34" charset="0"/>
              </a:rPr>
              <a:t>; öğrencinin örgün ortaöğretim kurumları ile ilişiğinin kesilmesidir. </a:t>
            </a:r>
            <a:r>
              <a:rPr lang="tr-TR" sz="1600" b="1" dirty="0">
                <a:latin typeface="Arial" panose="020B0604020202020204" pitchFamily="34" charset="0"/>
                <a:cs typeface="Arial" panose="020B0604020202020204" pitchFamily="34" charset="0"/>
              </a:rPr>
              <a:t>Örgün eğitim dışına çıkarma cezasını gerektiren davranışlar; </a:t>
            </a:r>
          </a:p>
          <a:p>
            <a:endParaRPr lang="tr-TR" sz="1600" b="1" dirty="0">
              <a:latin typeface="Arial" panose="020B0604020202020204" pitchFamily="34" charset="0"/>
              <a:cs typeface="Arial" panose="020B0604020202020204" pitchFamily="34" charset="0"/>
            </a:endParaRPr>
          </a:p>
          <a:p>
            <a:r>
              <a:rPr lang="tr-TR" sz="1600" dirty="0">
                <a:latin typeface="Arial" panose="020B0604020202020204" pitchFamily="34" charset="0"/>
                <a:cs typeface="Arial" panose="020B0604020202020204" pitchFamily="34" charset="0"/>
              </a:rPr>
              <a:t>a) Türk Bayrağına, ülkeyi, milleti ve devleti temsil eden sembollere hakaret etmek,</a:t>
            </a:r>
          </a:p>
          <a:p>
            <a:r>
              <a:rPr lang="tr-TR" sz="1600" dirty="0">
                <a:latin typeface="Arial" panose="020B0604020202020204" pitchFamily="34" charset="0"/>
                <a:cs typeface="Arial" panose="020B0604020202020204" pitchFamily="34" charset="0"/>
              </a:rPr>
              <a:t>b) Türkiye Cumhuriyeti'nin devleti ve milletiyle bölünmez bütünlüğü ilkesine ve Türkiye Cumhuriyetinin insan haklarına ve Anayasanın başlangıcında belirtilen temel ilkelere dayalı millî, demokratik, laik ve sosyal bir hukuk devleti niteliklerine aykırı miting, forum, direniş, yürüyüş, boykot ve işgal gibi ferdi veya toplu eylemler düzenlemek; düzenlenmesini kışkırtmak ve düzenlenmiş bu gibi eylemlere etkin olarak katılmak veya katılmaya zorlamak,</a:t>
            </a:r>
          </a:p>
          <a:p>
            <a:r>
              <a:rPr lang="tr-TR" sz="1600" dirty="0">
                <a:latin typeface="Arial" panose="020B0604020202020204" pitchFamily="34" charset="0"/>
                <a:cs typeface="Arial" panose="020B0604020202020204" pitchFamily="34" charset="0"/>
              </a:rPr>
              <a:t>c) Kişileri veya grupları; dil, ırk, cinsiyet, siyasi düşünce, felsefi ve dini inançlarına göre ayırmayı, kınamayı, kötülemeyi amaçlayan bölücü ve yıkıcı toplu eylemler düzenlemek, katılmak, bu eylemlerin organizasyonunda yer almak,</a:t>
            </a:r>
          </a:p>
          <a:p>
            <a:r>
              <a:rPr lang="tr-TR" sz="1600" dirty="0">
                <a:latin typeface="Arial" panose="020B0604020202020204" pitchFamily="34" charset="0"/>
                <a:cs typeface="Arial" panose="020B0604020202020204" pitchFamily="34" charset="0"/>
              </a:rPr>
              <a:t>ç) Kurul ve komisyonların çalışmasını tehdit veya zor kullanarak engellemek,</a:t>
            </a:r>
          </a:p>
          <a:p>
            <a:r>
              <a:rPr lang="tr-TR" sz="1600" dirty="0">
                <a:latin typeface="Arial" panose="020B0604020202020204" pitchFamily="34" charset="0"/>
                <a:cs typeface="Arial" panose="020B0604020202020204" pitchFamily="34" charset="0"/>
              </a:rPr>
              <a:t>d) Bağımlılık yapan zararlı maddelerin ticaretini yapmak,</a:t>
            </a:r>
          </a:p>
          <a:p>
            <a:r>
              <a:rPr lang="tr-TR" sz="1600" dirty="0">
                <a:latin typeface="Arial" panose="020B0604020202020204" pitchFamily="34" charset="0"/>
                <a:cs typeface="Arial" panose="020B0604020202020204" pitchFamily="34" charset="0"/>
              </a:rPr>
              <a:t>e) Okul ve eklentilerinde güvenlik güçlerince aranan kişileri saklamak ve barındırmak,</a:t>
            </a:r>
          </a:p>
          <a:p>
            <a:r>
              <a:rPr lang="tr-TR" sz="1600" dirty="0">
                <a:latin typeface="Arial" panose="020B0604020202020204" pitchFamily="34" charset="0"/>
                <a:cs typeface="Arial" panose="020B0604020202020204" pitchFamily="34" charset="0"/>
              </a:rPr>
              <a:t>f) Eğitim ve öğretim ortamını işgal etmek,</a:t>
            </a:r>
          </a:p>
          <a:p>
            <a:r>
              <a:rPr lang="tr-TR" sz="1600" dirty="0">
                <a:latin typeface="Arial" panose="020B0604020202020204" pitchFamily="34" charset="0"/>
                <a:cs typeface="Arial" panose="020B0604020202020204" pitchFamily="34" charset="0"/>
              </a:rPr>
              <a:t>g) Okul içinde ve dışında tek veya toplu hâlde okulun yönetici, öğretmen, eğitici personel, memur ve diğer personeline karşı saldırıda bulunmak, bu gibi hareketleri düzenlemek veya kışkırtmak,</a:t>
            </a:r>
          </a:p>
        </p:txBody>
      </p:sp>
    </p:spTree>
    <p:extLst>
      <p:ext uri="{BB962C8B-B14F-4D97-AF65-F5344CB8AC3E}">
        <p14:creationId xmlns:p14="http://schemas.microsoft.com/office/powerpoint/2010/main" val="9304461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457199" y="116632"/>
            <a:ext cx="8470231" cy="936104"/>
          </a:xfrm>
          <a:solidFill>
            <a:schemeClr val="bg2"/>
          </a:solidFill>
        </p:spPr>
        <p:txBody>
          <a:bodyPr>
            <a:noAutofit/>
          </a:bodyPr>
          <a:lstStyle/>
          <a:p>
            <a:pPr algn="ctr"/>
            <a:r>
              <a:rPr lang="tr-TR" sz="3600" dirty="0">
                <a:solidFill>
                  <a:schemeClr val="tx1"/>
                </a:solidFill>
                <a:latin typeface="Arial" panose="020B0604020202020204" pitchFamily="34" charset="0"/>
                <a:cs typeface="Arial" panose="020B0604020202020204" pitchFamily="34" charset="0"/>
              </a:rPr>
              <a:t>4. Örgün eğitim dışına çıkarma cezasını gerektiren davranış ve fiiller</a:t>
            </a:r>
          </a:p>
        </p:txBody>
      </p:sp>
      <p:sp>
        <p:nvSpPr>
          <p:cNvPr id="5" name="Metin kutusu 4"/>
          <p:cNvSpPr txBox="1"/>
          <p:nvPr/>
        </p:nvSpPr>
        <p:spPr>
          <a:xfrm>
            <a:off x="395536" y="1243707"/>
            <a:ext cx="8496943" cy="5509200"/>
          </a:xfrm>
          <a:prstGeom prst="rect">
            <a:avLst/>
          </a:prstGeom>
          <a:solidFill>
            <a:schemeClr val="bg1">
              <a:lumMod val="85000"/>
            </a:schemeClr>
          </a:solidFill>
        </p:spPr>
        <p:txBody>
          <a:bodyPr wrap="square" rtlCol="0">
            <a:spAutoFit/>
          </a:bodyPr>
          <a:lstStyle/>
          <a:p>
            <a:r>
              <a:rPr lang="tr-TR" sz="1600" dirty="0">
                <a:latin typeface="Arial" panose="020B0604020202020204" pitchFamily="34" charset="0"/>
                <a:cs typeface="Arial" panose="020B0604020202020204" pitchFamily="34" charset="0"/>
              </a:rPr>
              <a:t>ğ) Okul çalışanlarının görevlerini yapmalarına engel olmak için fiili saldırıda bulunmak ve başkalarını bu yöndeki eylemlere kışkırtmak,</a:t>
            </a:r>
          </a:p>
          <a:p>
            <a:r>
              <a:rPr lang="tr-TR" sz="1600" dirty="0">
                <a:latin typeface="Arial" panose="020B0604020202020204" pitchFamily="34" charset="0"/>
                <a:cs typeface="Arial" panose="020B0604020202020204" pitchFamily="34" charset="0"/>
              </a:rPr>
              <a:t>h) Okulun taşınır veya taşınmaz mallarını kasıtlı olarak tahrip etmek,</a:t>
            </a:r>
          </a:p>
          <a:p>
            <a:r>
              <a:rPr lang="tr-TR" sz="1600" dirty="0">
                <a:latin typeface="Arial" panose="020B0604020202020204" pitchFamily="34" charset="0"/>
                <a:cs typeface="Arial" panose="020B0604020202020204" pitchFamily="34" charset="0"/>
              </a:rPr>
              <a:t>ı) Yaralayıcı, öldürücü her türlü alet, silah, patlayıcı maddeleri (Ek ibare:RG-5/9/2019-30879) veya fiziki güç kullanmak suretiyle bir kimseyi yaralamaya teşebbüs etmek, yaralamak, öldürmek, maddi veya manevi zarara yol açmak,</a:t>
            </a:r>
          </a:p>
          <a:p>
            <a:r>
              <a:rPr lang="tr-TR" sz="1600" dirty="0">
                <a:latin typeface="Arial" panose="020B0604020202020204" pitchFamily="34" charset="0"/>
                <a:cs typeface="Arial" panose="020B0604020202020204" pitchFamily="34" charset="0"/>
              </a:rPr>
              <a:t>i) Kişi veya kişilere her ne sebeple olursa olsun eziyet etmek; işkence yapmak veya yaptırmak, cinsel istismar ve bu konuda kanunların suç saydığı fiilleri işlemek,</a:t>
            </a:r>
          </a:p>
          <a:p>
            <a:r>
              <a:rPr lang="tr-TR" sz="1600" dirty="0">
                <a:latin typeface="Arial" panose="020B0604020202020204" pitchFamily="34" charset="0"/>
                <a:cs typeface="Arial" panose="020B0604020202020204" pitchFamily="34" charset="0"/>
              </a:rPr>
              <a:t>j) Çete kurmak, çetede yer almak, yol kesmek, adam kaçırmak; kapkaç ve gasp yapmak, fidye ve haraç almak,</a:t>
            </a:r>
          </a:p>
          <a:p>
            <a:r>
              <a:rPr lang="tr-TR" sz="1600" dirty="0">
                <a:latin typeface="Arial" panose="020B0604020202020204" pitchFamily="34" charset="0"/>
                <a:cs typeface="Arial" panose="020B0604020202020204" pitchFamily="34" charset="0"/>
              </a:rPr>
              <a:t>k) Yasa dışı örgütlerin ve kuruluşların, siyasi ve ideolojik görüşleri doğrultusunda propaganda yapmak, eylem düzenlemek, başkalarını bu gibi eylemleri düzenlemeye kışkırtmak, düzenlenmiş eylemlere etkin biçimde katılmak, bu kuruluşlara üye olmak, üye kaydetmek; para toplamak ve bağışta bulunmaya zorlamak,</a:t>
            </a:r>
          </a:p>
          <a:p>
            <a:r>
              <a:rPr lang="tr-TR" sz="1600" dirty="0">
                <a:latin typeface="Arial" panose="020B0604020202020204" pitchFamily="34" charset="0"/>
                <a:cs typeface="Arial" panose="020B0604020202020204" pitchFamily="34" charset="0"/>
              </a:rPr>
              <a:t>l) Bilişim araçları veya sosyal medya yoluyla; bölücü, yıkıcı, ahlak dışı ve şiddeti özendiren sesli, sözlü, yazılı ve görüntülü içerikler oluşturmak, bunları çoğaltmak, yaymak ve ticaretini yapmak. </a:t>
            </a:r>
          </a:p>
          <a:p>
            <a:endParaRPr lang="tr-TR" sz="1600" dirty="0">
              <a:latin typeface="Arial" panose="020B0604020202020204" pitchFamily="34" charset="0"/>
              <a:cs typeface="Arial" panose="020B0604020202020204" pitchFamily="34" charset="0"/>
            </a:endParaRPr>
          </a:p>
          <a:p>
            <a:r>
              <a:rPr lang="tr-TR" sz="1600" dirty="0">
                <a:latin typeface="Arial" panose="020B0604020202020204" pitchFamily="34" charset="0"/>
                <a:cs typeface="Arial" panose="020B0604020202020204" pitchFamily="34" charset="0"/>
              </a:rPr>
              <a:t>Yukarıda belirtilenlerin dışında ve disiplin cezası verilmesini gerektiren fiil ve hâllere nitelik ve ağırlıkları itibarıyla benzer eylemlerde bulunanlara suça uygun cezalar verilir. </a:t>
            </a:r>
            <a:r>
              <a:rPr lang="tr-TR" sz="1600" b="1" dirty="0">
                <a:latin typeface="Arial" panose="020B0604020202020204" pitchFamily="34" charset="0"/>
                <a:cs typeface="Arial" panose="020B0604020202020204" pitchFamily="34" charset="0"/>
              </a:rPr>
              <a:t>Örgün eğitim dışına çıkarma cezası alan öğrenciler açık öğretim kurumlarına kaydının yapılabilmesi için açık öğretim irtibat bürolarına yönlendirilir.</a:t>
            </a:r>
          </a:p>
        </p:txBody>
      </p:sp>
    </p:spTree>
    <p:extLst>
      <p:ext uri="{BB962C8B-B14F-4D97-AF65-F5344CB8AC3E}">
        <p14:creationId xmlns:p14="http://schemas.microsoft.com/office/powerpoint/2010/main" val="25250921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457199" y="188640"/>
            <a:ext cx="8470231" cy="1008112"/>
          </a:xfrm>
          <a:solidFill>
            <a:schemeClr val="bg2"/>
          </a:solidFill>
        </p:spPr>
        <p:txBody>
          <a:bodyPr>
            <a:noAutofit/>
          </a:bodyPr>
          <a:lstStyle/>
          <a:p>
            <a:pPr algn="ctr"/>
            <a:br>
              <a:rPr lang="tr-TR" sz="3200" dirty="0">
                <a:solidFill>
                  <a:schemeClr val="tx1"/>
                </a:solidFill>
                <a:latin typeface="Arial" panose="020B0604020202020204" pitchFamily="34" charset="0"/>
                <a:cs typeface="Arial" panose="020B0604020202020204" pitchFamily="34" charset="0"/>
              </a:rPr>
            </a:br>
            <a:r>
              <a:rPr lang="tr-TR" sz="3200" dirty="0">
                <a:solidFill>
                  <a:schemeClr val="tx1"/>
                </a:solidFill>
                <a:latin typeface="Arial" panose="020B0604020202020204" pitchFamily="34" charset="0"/>
                <a:cs typeface="Arial" panose="020B0604020202020204" pitchFamily="34" charset="0"/>
              </a:rPr>
              <a:t>Pansiyon, başka okul veya işletmedeki disiplin olayları</a:t>
            </a:r>
            <a:br>
              <a:rPr lang="tr-TR" sz="3200" dirty="0">
                <a:solidFill>
                  <a:schemeClr val="tx1"/>
                </a:solidFill>
                <a:latin typeface="Arial" panose="020B0604020202020204" pitchFamily="34" charset="0"/>
                <a:cs typeface="Arial" panose="020B0604020202020204" pitchFamily="34" charset="0"/>
              </a:rPr>
            </a:br>
            <a:endParaRPr lang="tr-TR" sz="3200" dirty="0">
              <a:solidFill>
                <a:schemeClr val="tx1"/>
              </a:solidFill>
              <a:latin typeface="Arial" panose="020B0604020202020204" pitchFamily="34" charset="0"/>
              <a:cs typeface="Arial" panose="020B0604020202020204" pitchFamily="34" charset="0"/>
            </a:endParaRPr>
          </a:p>
        </p:txBody>
      </p:sp>
      <p:sp>
        <p:nvSpPr>
          <p:cNvPr id="5" name="Metin kutusu 4"/>
          <p:cNvSpPr txBox="1"/>
          <p:nvPr/>
        </p:nvSpPr>
        <p:spPr>
          <a:xfrm>
            <a:off x="395537" y="1412776"/>
            <a:ext cx="8324972" cy="5078313"/>
          </a:xfrm>
          <a:prstGeom prst="rect">
            <a:avLst/>
          </a:prstGeom>
          <a:solidFill>
            <a:schemeClr val="bg1">
              <a:lumMod val="85000"/>
            </a:schemeClr>
          </a:solidFill>
        </p:spPr>
        <p:txBody>
          <a:bodyPr wrap="square" rtlCol="0">
            <a:spAutoFit/>
          </a:bodyPr>
          <a:lstStyle/>
          <a:p>
            <a:pPr marL="342900" indent="-342900">
              <a:buAutoNum type="arabicParenR"/>
            </a:pPr>
            <a:r>
              <a:rPr lang="tr-TR" dirty="0">
                <a:latin typeface="Arial" panose="020B0604020202020204" pitchFamily="34" charset="0"/>
                <a:cs typeface="Arial" panose="020B0604020202020204" pitchFamily="34" charset="0"/>
              </a:rPr>
              <a:t>Öğrencinin kayıtlı olduğu </a:t>
            </a:r>
            <a:r>
              <a:rPr lang="tr-TR" b="1" dirty="0">
                <a:latin typeface="Arial" panose="020B0604020202020204" pitchFamily="34" charset="0"/>
                <a:cs typeface="Arial" panose="020B0604020202020204" pitchFamily="34" charset="0"/>
              </a:rPr>
              <a:t>okul dışında</a:t>
            </a:r>
            <a:r>
              <a:rPr lang="tr-TR" dirty="0">
                <a:latin typeface="Arial" panose="020B0604020202020204" pitchFamily="34" charset="0"/>
                <a:cs typeface="Arial" panose="020B0604020202020204" pitchFamily="34" charset="0"/>
              </a:rPr>
              <a:t>; kaldığı pansiyonda, ders, kurs veya telafi eğitimi aldığı okullarda, disiplin olaylarına karışmaları hâlinde, olayın meydana geldiği okul tarafından; öğrencinin kayıtlı olduğu okuldan 168 inci madde kapsamında </a:t>
            </a:r>
            <a:r>
              <a:rPr lang="tr-TR" b="1" dirty="0">
                <a:latin typeface="Arial" panose="020B0604020202020204" pitchFamily="34" charset="0"/>
                <a:cs typeface="Arial" panose="020B0604020202020204" pitchFamily="34" charset="0"/>
              </a:rPr>
              <a:t>gerekli bilgi, belge ve görüşler alınarak gerekli araştırma/inceleme/soruşturma yapılır ve karar verilir. Olayla ilgili tanzim edilen dosya, gereği için öğrencinin kayıtlı olduğu okula gönderilir.</a:t>
            </a:r>
          </a:p>
          <a:p>
            <a:endParaRPr lang="tr-TR" b="1" dirty="0">
              <a:latin typeface="Arial" panose="020B0604020202020204" pitchFamily="34" charset="0"/>
              <a:cs typeface="Arial" panose="020B0604020202020204" pitchFamily="34" charset="0"/>
            </a:endParaRPr>
          </a:p>
          <a:p>
            <a:r>
              <a:rPr lang="tr-TR" b="1" dirty="0">
                <a:latin typeface="Arial" panose="020B0604020202020204" pitchFamily="34" charset="0"/>
                <a:cs typeface="Arial" panose="020B0604020202020204" pitchFamily="34" charset="0"/>
              </a:rPr>
              <a:t>2)</a:t>
            </a:r>
            <a:r>
              <a:rPr lang="tr-TR" dirty="0">
                <a:latin typeface="Arial" panose="020B0604020202020204" pitchFamily="34" charset="0"/>
                <a:cs typeface="Arial" panose="020B0604020202020204" pitchFamily="34" charset="0"/>
              </a:rPr>
              <a:t> Öğrencinin kayıtlı bulunduğu okulda disiplin olaylarına karışması ve buna ilişkin araştırma/inceleme/soruşturma sürdürülürken </a:t>
            </a:r>
            <a:r>
              <a:rPr lang="tr-TR" b="1" dirty="0">
                <a:latin typeface="Arial" panose="020B0604020202020204" pitchFamily="34" charset="0"/>
                <a:cs typeface="Arial" panose="020B0604020202020204" pitchFamily="34" charset="0"/>
              </a:rPr>
              <a:t>bir başka okula nakledilmesi durumunda</a:t>
            </a:r>
            <a:r>
              <a:rPr lang="tr-TR" dirty="0">
                <a:latin typeface="Arial" panose="020B0604020202020204" pitchFamily="34" charset="0"/>
                <a:cs typeface="Arial" panose="020B0604020202020204" pitchFamily="34" charset="0"/>
              </a:rPr>
              <a:t>, </a:t>
            </a:r>
            <a:r>
              <a:rPr lang="tr-TR" b="1" dirty="0">
                <a:latin typeface="Arial" panose="020B0604020202020204" pitchFamily="34" charset="0"/>
                <a:cs typeface="Arial" panose="020B0604020202020204" pitchFamily="34" charset="0"/>
              </a:rPr>
              <a:t>işlemi başlatan okul, araştırma/inceleme/soruşturmayı tamamlar ve dosyayı yeni okuluna gönderir</a:t>
            </a:r>
            <a:r>
              <a:rPr lang="tr-TR" dirty="0">
                <a:latin typeface="Arial" panose="020B0604020202020204" pitchFamily="34" charset="0"/>
                <a:cs typeface="Arial" panose="020B0604020202020204" pitchFamily="34" charset="0"/>
              </a:rPr>
              <a:t>. Yeni okulu aracılığıyla posta, e-Posta ve/veya diğer iletişim araçlarıyla tebligat yapılarak öğrenciye ceza uygulanır ve dosyasına işlenir. </a:t>
            </a:r>
            <a:r>
              <a:rPr lang="tr-TR" b="1" dirty="0">
                <a:latin typeface="Arial" panose="020B0604020202020204" pitchFamily="34" charset="0"/>
                <a:cs typeface="Arial" panose="020B0604020202020204" pitchFamily="34" charset="0"/>
              </a:rPr>
              <a:t>Ceza alan öğrenciyle ilgili karara itiraz, davranış puanının iade edilmesi ve cezanın dosyadan silinmesi gibi işlemler yeni okulu tarafından gerçekleştirilir</a:t>
            </a:r>
            <a:r>
              <a:rPr lang="tr-TR" dirty="0">
                <a:latin typeface="Arial" panose="020B0604020202020204" pitchFamily="34" charset="0"/>
                <a:cs typeface="Arial" panose="020B0604020202020204" pitchFamily="34" charset="0"/>
              </a:rPr>
              <a:t>.</a:t>
            </a:r>
          </a:p>
          <a:p>
            <a:endParaRPr lang="tr-TR" dirty="0">
              <a:latin typeface="Arial" panose="020B0604020202020204" pitchFamily="34" charset="0"/>
              <a:cs typeface="Arial" panose="020B0604020202020204" pitchFamily="34" charset="0"/>
            </a:endParaRPr>
          </a:p>
          <a:p>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883606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457199" y="188640"/>
            <a:ext cx="8470231" cy="1008112"/>
          </a:xfrm>
          <a:solidFill>
            <a:schemeClr val="bg2"/>
          </a:solidFill>
        </p:spPr>
        <p:txBody>
          <a:bodyPr>
            <a:noAutofit/>
          </a:bodyPr>
          <a:lstStyle/>
          <a:p>
            <a:pPr algn="ctr"/>
            <a:br>
              <a:rPr lang="tr-TR"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r>
              <a:rPr lang="nb-NO" sz="3200" dirty="0">
                <a:solidFill>
                  <a:schemeClr val="tx1"/>
                </a:solidFill>
                <a:latin typeface="Arial" panose="020B0604020202020204" pitchFamily="34" charset="0"/>
                <a:cs typeface="Arial" panose="020B0604020202020204" pitchFamily="34" charset="0"/>
              </a:rPr>
              <a:t>Cezaya neden olan davranış ve fiilin tekrarlanması</a:t>
            </a:r>
            <a:br>
              <a:rPr lang="nb-NO"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endParaRPr lang="tr-TR" sz="3200" dirty="0">
              <a:solidFill>
                <a:schemeClr val="tx1"/>
              </a:solidFill>
              <a:latin typeface="Arial" panose="020B0604020202020204" pitchFamily="34" charset="0"/>
              <a:cs typeface="Arial" panose="020B0604020202020204" pitchFamily="34" charset="0"/>
            </a:endParaRPr>
          </a:p>
        </p:txBody>
      </p:sp>
      <p:sp>
        <p:nvSpPr>
          <p:cNvPr id="5" name="Metin kutusu 4"/>
          <p:cNvSpPr txBox="1"/>
          <p:nvPr/>
        </p:nvSpPr>
        <p:spPr>
          <a:xfrm>
            <a:off x="395537" y="1412776"/>
            <a:ext cx="8324972" cy="3600986"/>
          </a:xfrm>
          <a:prstGeom prst="rect">
            <a:avLst/>
          </a:prstGeom>
          <a:solidFill>
            <a:schemeClr val="bg1">
              <a:lumMod val="85000"/>
            </a:schemeClr>
          </a:solidFill>
        </p:spPr>
        <p:txBody>
          <a:bodyPr wrap="square" rtlCol="0">
            <a:spAutoFit/>
          </a:bodyPr>
          <a:lstStyle/>
          <a:p>
            <a:endParaRPr lang="tr-TR" dirty="0">
              <a:latin typeface="Arial" panose="020B0604020202020204" pitchFamily="34" charset="0"/>
              <a:cs typeface="Arial" panose="020B0604020202020204" pitchFamily="34" charset="0"/>
            </a:endParaRPr>
          </a:p>
          <a:p>
            <a:endParaRPr lang="tr-TR" dirty="0">
              <a:latin typeface="Arial" panose="020B0604020202020204" pitchFamily="34" charset="0"/>
              <a:cs typeface="Arial" panose="020B0604020202020204" pitchFamily="34" charset="0"/>
            </a:endParaRPr>
          </a:p>
          <a:p>
            <a:r>
              <a:rPr lang="tr-TR" sz="3200" dirty="0">
                <a:latin typeface="Arial" panose="020B0604020202020204" pitchFamily="34" charset="0"/>
                <a:cs typeface="Arial" panose="020B0604020202020204" pitchFamily="34" charset="0"/>
              </a:rPr>
              <a:t>Disiplin cezası verilmesine sebep olmuş bir fiil veya davranışın </a:t>
            </a:r>
            <a:r>
              <a:rPr lang="tr-TR" sz="3200" b="1" dirty="0">
                <a:latin typeface="Arial" panose="020B0604020202020204" pitchFamily="34" charset="0"/>
                <a:cs typeface="Arial" panose="020B0604020202020204" pitchFamily="34" charset="0"/>
              </a:rPr>
              <a:t>bir öğretim yılı içerisinde tekrarında veya aynı cezayı gerektiren farklı bir fiil veya davranışın gerçekleşmesinde bir derece ağır ceza </a:t>
            </a:r>
            <a:r>
              <a:rPr lang="tr-TR" sz="3200" dirty="0">
                <a:latin typeface="Arial" panose="020B0604020202020204" pitchFamily="34" charset="0"/>
                <a:cs typeface="Arial" panose="020B0604020202020204" pitchFamily="34" charset="0"/>
              </a:rPr>
              <a:t>uygulanır.</a:t>
            </a:r>
          </a:p>
        </p:txBody>
      </p:sp>
    </p:spTree>
    <p:extLst>
      <p:ext uri="{BB962C8B-B14F-4D97-AF65-F5344CB8AC3E}">
        <p14:creationId xmlns:p14="http://schemas.microsoft.com/office/powerpoint/2010/main" val="6409777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457199" y="188640"/>
            <a:ext cx="8470231" cy="1008112"/>
          </a:xfrm>
          <a:solidFill>
            <a:schemeClr val="bg2"/>
          </a:solidFill>
        </p:spPr>
        <p:txBody>
          <a:bodyPr>
            <a:noAutofit/>
          </a:bodyPr>
          <a:lstStyle/>
          <a:p>
            <a:pPr algn="ctr"/>
            <a:br>
              <a:rPr lang="tr-TR"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r>
              <a:rPr lang="tr-TR" sz="3200" dirty="0">
                <a:solidFill>
                  <a:schemeClr val="tx1"/>
                </a:solidFill>
                <a:latin typeface="Arial" panose="020B0604020202020204" pitchFamily="34" charset="0"/>
                <a:cs typeface="Arial" panose="020B0604020202020204" pitchFamily="34" charset="0"/>
              </a:rPr>
              <a:t>Ceza takdirinde dikkat edilecek hususlar</a:t>
            </a:r>
            <a:br>
              <a:rPr lang="tr-TR"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endParaRPr lang="tr-TR" sz="3200" dirty="0">
              <a:solidFill>
                <a:schemeClr val="tx1"/>
              </a:solidFill>
              <a:latin typeface="Arial" panose="020B0604020202020204" pitchFamily="34" charset="0"/>
              <a:cs typeface="Arial" panose="020B0604020202020204" pitchFamily="34" charset="0"/>
            </a:endParaRPr>
          </a:p>
        </p:txBody>
      </p:sp>
      <p:sp>
        <p:nvSpPr>
          <p:cNvPr id="5" name="Metin kutusu 4"/>
          <p:cNvSpPr txBox="1"/>
          <p:nvPr/>
        </p:nvSpPr>
        <p:spPr>
          <a:xfrm>
            <a:off x="441204" y="1215068"/>
            <a:ext cx="8486225" cy="5139869"/>
          </a:xfrm>
          <a:prstGeom prst="rect">
            <a:avLst/>
          </a:prstGeom>
          <a:solidFill>
            <a:schemeClr val="bg1">
              <a:lumMod val="85000"/>
            </a:schemeClr>
          </a:solidFill>
        </p:spPr>
        <p:txBody>
          <a:bodyPr wrap="square" rtlCol="0">
            <a:spAutoFit/>
          </a:bodyPr>
          <a:lstStyle/>
          <a:p>
            <a:r>
              <a:rPr lang="tr-TR" sz="1600" dirty="0"/>
              <a:t> </a:t>
            </a:r>
            <a:r>
              <a:rPr lang="tr-TR" sz="2000" b="1" dirty="0">
                <a:latin typeface="Arial" panose="020B0604020202020204" pitchFamily="34" charset="0"/>
                <a:cs typeface="Arial" panose="020B0604020202020204" pitchFamily="34" charset="0"/>
              </a:rPr>
              <a:t>Disiplin cezaları takdir edilirken</a:t>
            </a:r>
            <a:r>
              <a:rPr lang="tr-TR" sz="2000" dirty="0">
                <a:latin typeface="Arial" panose="020B0604020202020204" pitchFamily="34" charset="0"/>
                <a:cs typeface="Arial" panose="020B0604020202020204" pitchFamily="34" charset="0"/>
              </a:rPr>
              <a:t>;</a:t>
            </a:r>
          </a:p>
          <a:p>
            <a:r>
              <a:rPr lang="tr-TR" sz="1400" dirty="0">
                <a:latin typeface="Arial" panose="020B0604020202020204" pitchFamily="34" charset="0"/>
                <a:cs typeface="Arial" panose="020B0604020202020204" pitchFamily="34" charset="0"/>
              </a:rPr>
              <a:t>MADDE 168- (1) </a:t>
            </a:r>
            <a:r>
              <a:rPr lang="tr-TR" sz="1400" b="1" dirty="0">
                <a:latin typeface="Arial" panose="020B0604020202020204" pitchFamily="34" charset="0"/>
                <a:cs typeface="Arial" panose="020B0604020202020204" pitchFamily="34" charset="0"/>
              </a:rPr>
              <a:t>Disiplin cezaları takdir edilirken;</a:t>
            </a:r>
          </a:p>
          <a:p>
            <a:r>
              <a:rPr lang="tr-TR" sz="1400" dirty="0">
                <a:latin typeface="Arial" panose="020B0604020202020204" pitchFamily="34" charset="0"/>
                <a:cs typeface="Arial" panose="020B0604020202020204" pitchFamily="34" charset="0"/>
              </a:rPr>
              <a:t>a) Öğrencinin 18 yaşına kadar çocuk olduğu,</a:t>
            </a:r>
          </a:p>
          <a:p>
            <a:r>
              <a:rPr lang="tr-TR" sz="1400" dirty="0">
                <a:latin typeface="Arial" panose="020B0604020202020204" pitchFamily="34" charset="0"/>
                <a:cs typeface="Arial" panose="020B0604020202020204" pitchFamily="34" charset="0"/>
              </a:rPr>
              <a:t>b) Öğrencinin üstün yararı,</a:t>
            </a:r>
          </a:p>
          <a:p>
            <a:r>
              <a:rPr lang="tr-TR" sz="1400" dirty="0">
                <a:latin typeface="Arial" panose="020B0604020202020204" pitchFamily="34" charset="0"/>
                <a:cs typeface="Arial" panose="020B0604020202020204" pitchFamily="34" charset="0"/>
              </a:rPr>
              <a:t>c) Gizlilik ilkesi,</a:t>
            </a:r>
          </a:p>
          <a:p>
            <a:r>
              <a:rPr lang="tr-TR" sz="1400" dirty="0">
                <a:latin typeface="Arial" panose="020B0604020202020204" pitchFamily="34" charset="0"/>
                <a:cs typeface="Arial" panose="020B0604020202020204" pitchFamily="34" charset="0"/>
              </a:rPr>
              <a:t>ç) Sınıf rehber öğretmeni, gerektiğinde diğer öğretmenler ve öğrenci velisinin görüşleri,</a:t>
            </a:r>
          </a:p>
          <a:p>
            <a:r>
              <a:rPr lang="tr-TR" sz="1400" dirty="0">
                <a:latin typeface="Arial" panose="020B0604020202020204" pitchFamily="34" charset="0"/>
                <a:cs typeface="Arial" panose="020B0604020202020204" pitchFamily="34" charset="0"/>
              </a:rPr>
              <a:t>d) Öğrencinin ailesi ve çevresiyle ilgili bilgiler,</a:t>
            </a:r>
          </a:p>
          <a:p>
            <a:r>
              <a:rPr lang="tr-TR" sz="1400" dirty="0">
                <a:latin typeface="Arial" panose="020B0604020202020204" pitchFamily="34" charset="0"/>
                <a:cs typeface="Arial" panose="020B0604020202020204" pitchFamily="34" charset="0"/>
              </a:rPr>
              <a:t>e) Öğrencinin kişisel özellikleri ve psikolojik durumu,</a:t>
            </a:r>
          </a:p>
          <a:p>
            <a:r>
              <a:rPr lang="tr-TR" sz="1400" dirty="0">
                <a:latin typeface="Arial" panose="020B0604020202020204" pitchFamily="34" charset="0"/>
                <a:cs typeface="Arial" panose="020B0604020202020204" pitchFamily="34" charset="0"/>
              </a:rPr>
              <a:t>f) Fiil ve davranışın hangi şartlar altında yapıldığı, öğrenciyi tahrik eden unsurlar,</a:t>
            </a:r>
          </a:p>
          <a:p>
            <a:r>
              <a:rPr lang="tr-TR" sz="1400" dirty="0">
                <a:latin typeface="Arial" panose="020B0604020202020204" pitchFamily="34" charset="0"/>
                <a:cs typeface="Arial" panose="020B0604020202020204" pitchFamily="34" charset="0"/>
              </a:rPr>
              <a:t>g) Öğrencinin yaşı ve cinsiyeti,</a:t>
            </a:r>
          </a:p>
          <a:p>
            <a:r>
              <a:rPr lang="tr-TR" sz="1400" dirty="0">
                <a:latin typeface="Arial" panose="020B0604020202020204" pitchFamily="34" charset="0"/>
                <a:cs typeface="Arial" panose="020B0604020202020204" pitchFamily="34" charset="0"/>
              </a:rPr>
              <a:t>h) Öğrencinin daha önce ceza alıp almadığı,</a:t>
            </a:r>
          </a:p>
          <a:p>
            <a:r>
              <a:rPr lang="tr-TR" sz="1400" dirty="0">
                <a:latin typeface="Arial" panose="020B0604020202020204" pitchFamily="34" charset="0"/>
                <a:cs typeface="Arial" panose="020B0604020202020204" pitchFamily="34" charset="0"/>
              </a:rPr>
              <a:t>ı) Okul yöneticileri ile öğretmenlere yönelik gerçekleşen disiplin suçlarında öğretmenlik mesleğinin saygınlığı, hususları göz önünde bulundurulur.</a:t>
            </a:r>
          </a:p>
          <a:p>
            <a:r>
              <a:rPr lang="tr-TR" sz="1400" dirty="0">
                <a:latin typeface="Arial" panose="020B0604020202020204" pitchFamily="34" charset="0"/>
                <a:cs typeface="Arial" panose="020B0604020202020204" pitchFamily="34" charset="0"/>
              </a:rPr>
              <a:t>(2) Olayın mahkemeye intikal etmesi disiplin cezasının uygulanmasını engellemez.</a:t>
            </a:r>
          </a:p>
          <a:p>
            <a:r>
              <a:rPr lang="tr-TR" sz="1400" dirty="0">
                <a:latin typeface="Arial" panose="020B0604020202020204" pitchFamily="34" charset="0"/>
                <a:cs typeface="Arial" panose="020B0604020202020204" pitchFamily="34" charset="0"/>
              </a:rPr>
              <a:t>(3) Bu maddenin birinci fıkrasında sayılan durumlar değerlendirilerek sınıf rehber öğretmeni, rehberlik servisinin ve ihtiyaç bulunması halinde diğer ilgili öğretmenlerin görüşü alınarak bir alt ceza verilebilir.</a:t>
            </a:r>
          </a:p>
          <a:p>
            <a:r>
              <a:rPr lang="tr-TR" sz="1400" dirty="0">
                <a:latin typeface="Arial" panose="020B0604020202020204" pitchFamily="34" charset="0"/>
                <a:cs typeface="Arial" panose="020B0604020202020204" pitchFamily="34" charset="0"/>
              </a:rPr>
              <a:t>(4) Ceza gerektiren davranış ve fiillerde bulunan öğrencilere, okul rehberlik hizmetleri yürütme komisyonu ve sınıf rehber öğretmeni tarafından hazırlanan ve okul müdürü tarafından onaylanan plan doğrultusunda iyileştirici, geliştirici veya yönlendirici çalışmalar ile sosyal sorumluluk programı, ödev ve proje çalışmaları yapılır. Bu çalışmalar, Millî Eğitim Bakanlığı Rehberlik ve Psikolojik Danışma Hizmetleri Yönetmeliği ile Millî Eğitim Bakanlığı Eğitim Kurumları Sosyal Etkinlikler Yönetmeliği hükümlerine göre okul müdürlüğünce yürütülür. Yapılan çalışmalar düzenli olarak takip edilir. Yapılan gözlem ve çalışmalar öğrencinin davranış puanının görüşülmesi sürecinde öğretmenler kuruluna sunulur.</a:t>
            </a:r>
          </a:p>
        </p:txBody>
      </p:sp>
    </p:spTree>
    <p:extLst>
      <p:ext uri="{BB962C8B-B14F-4D97-AF65-F5344CB8AC3E}">
        <p14:creationId xmlns:p14="http://schemas.microsoft.com/office/powerpoint/2010/main" val="3660838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457199" y="188640"/>
            <a:ext cx="8470231" cy="1008112"/>
          </a:xfrm>
          <a:solidFill>
            <a:schemeClr val="bg2"/>
          </a:solidFill>
        </p:spPr>
        <p:txBody>
          <a:bodyPr>
            <a:noAutofit/>
          </a:bodyPr>
          <a:lstStyle/>
          <a:p>
            <a:pPr algn="ctr"/>
            <a:br>
              <a:rPr lang="tr-TR"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r>
              <a:rPr lang="tr-TR" sz="3200" dirty="0">
                <a:solidFill>
                  <a:schemeClr val="tx1"/>
                </a:solidFill>
                <a:latin typeface="Arial" panose="020B0604020202020204" pitchFamily="34" charset="0"/>
                <a:cs typeface="Arial" panose="020B0604020202020204" pitchFamily="34" charset="0"/>
              </a:rPr>
              <a:t>Disiplin cezaları ile ilgili onay, itiraz ve tebliğ</a:t>
            </a:r>
            <a:br>
              <a:rPr lang="tr-TR"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endParaRPr lang="tr-TR" sz="3200" dirty="0">
              <a:solidFill>
                <a:schemeClr val="tx1"/>
              </a:solidFill>
              <a:latin typeface="Arial" panose="020B0604020202020204" pitchFamily="34" charset="0"/>
              <a:cs typeface="Arial" panose="020B0604020202020204" pitchFamily="34" charset="0"/>
            </a:endParaRPr>
          </a:p>
        </p:txBody>
      </p:sp>
      <p:sp>
        <p:nvSpPr>
          <p:cNvPr id="5" name="Metin kutusu 4"/>
          <p:cNvSpPr txBox="1"/>
          <p:nvPr/>
        </p:nvSpPr>
        <p:spPr>
          <a:xfrm>
            <a:off x="395537" y="1412776"/>
            <a:ext cx="8324972" cy="5293757"/>
          </a:xfrm>
          <a:prstGeom prst="rect">
            <a:avLst/>
          </a:prstGeom>
          <a:solidFill>
            <a:schemeClr val="bg1">
              <a:lumMod val="85000"/>
            </a:schemeClr>
          </a:solidFill>
        </p:spPr>
        <p:txBody>
          <a:bodyPr wrap="square" rtlCol="0">
            <a:spAutoFit/>
          </a:bodyPr>
          <a:lstStyle/>
          <a:p>
            <a:r>
              <a:rPr lang="tr-TR" sz="1600" dirty="0"/>
              <a:t> </a:t>
            </a:r>
            <a:endParaRPr lang="tr-TR" dirty="0">
              <a:latin typeface="Arial" panose="020B0604020202020204" pitchFamily="34" charset="0"/>
              <a:cs typeface="Arial" panose="020B0604020202020204" pitchFamily="34" charset="0"/>
            </a:endParaRPr>
          </a:p>
          <a:p>
            <a:r>
              <a:rPr lang="tr-TR" dirty="0">
                <a:latin typeface="Arial" panose="020B0604020202020204" pitchFamily="34" charset="0"/>
                <a:cs typeface="Arial" panose="020B0604020202020204" pitchFamily="34" charset="0"/>
              </a:rPr>
              <a:t> </a:t>
            </a:r>
            <a:r>
              <a:rPr lang="tr-TR" sz="1600" dirty="0">
                <a:latin typeface="Arial" panose="020B0604020202020204" pitchFamily="34" charset="0"/>
                <a:cs typeface="Arial" panose="020B0604020202020204" pitchFamily="34" charset="0"/>
              </a:rPr>
              <a:t>Onay yetkisi okul müdüründe bulunanların dışındaki disiplin cezalarının onaylanmasıyla itiraza ilişkin dosya ve yazılar </a:t>
            </a:r>
            <a:r>
              <a:rPr lang="tr-TR" sz="1600" b="1" dirty="0">
                <a:latin typeface="Arial" panose="020B0604020202020204" pitchFamily="34" charset="0"/>
                <a:cs typeface="Arial" panose="020B0604020202020204" pitchFamily="34" charset="0"/>
              </a:rPr>
              <a:t>millî eğitim müdürlükleri aracılığıyla ilgili disiplin kurullarına gönderilir.</a:t>
            </a:r>
          </a:p>
          <a:p>
            <a:endParaRPr lang="tr-TR" sz="1600" dirty="0">
              <a:latin typeface="Arial" panose="020B0604020202020204" pitchFamily="34" charset="0"/>
              <a:cs typeface="Arial" panose="020B0604020202020204" pitchFamily="34" charset="0"/>
            </a:endParaRPr>
          </a:p>
          <a:p>
            <a:r>
              <a:rPr lang="tr-TR" sz="1600" dirty="0">
                <a:latin typeface="Arial" panose="020B0604020202020204" pitchFamily="34" charset="0"/>
                <a:cs typeface="Arial" panose="020B0604020202020204" pitchFamily="34" charset="0"/>
              </a:rPr>
              <a:t>Okul öğrenci ödül ve disiplin kurulunda görüşülüp karara bağlanan disiplin cezalarından;</a:t>
            </a:r>
          </a:p>
          <a:p>
            <a:endParaRPr lang="tr-TR" sz="1600" dirty="0">
              <a:latin typeface="Arial" panose="020B0604020202020204" pitchFamily="34" charset="0"/>
              <a:cs typeface="Arial" panose="020B0604020202020204" pitchFamily="34" charset="0"/>
            </a:endParaRPr>
          </a:p>
          <a:p>
            <a:r>
              <a:rPr lang="tr-TR" sz="1600" dirty="0">
                <a:latin typeface="Arial" panose="020B0604020202020204" pitchFamily="34" charset="0"/>
                <a:cs typeface="Arial" panose="020B0604020202020204" pitchFamily="34" charset="0"/>
              </a:rPr>
              <a:t>a) </a:t>
            </a:r>
            <a:r>
              <a:rPr lang="tr-TR" sz="1600" b="1" dirty="0">
                <a:latin typeface="Arial" panose="020B0604020202020204" pitchFamily="34" charset="0"/>
                <a:cs typeface="Arial" panose="020B0604020202020204" pitchFamily="34" charset="0"/>
              </a:rPr>
              <a:t>Kınama ve okuldan kısa süreli uzaklaştırma </a:t>
            </a:r>
            <a:r>
              <a:rPr lang="tr-TR" sz="1600" dirty="0">
                <a:latin typeface="Arial" panose="020B0604020202020204" pitchFamily="34" charset="0"/>
                <a:cs typeface="Arial" panose="020B0604020202020204" pitchFamily="34" charset="0"/>
              </a:rPr>
              <a:t>cezaları </a:t>
            </a:r>
            <a:r>
              <a:rPr lang="tr-TR" sz="1600" b="1" dirty="0">
                <a:latin typeface="Arial" panose="020B0604020202020204" pitchFamily="34" charset="0"/>
                <a:cs typeface="Arial" panose="020B0604020202020204" pitchFamily="34" charset="0"/>
              </a:rPr>
              <a:t>okul müdürünün</a:t>
            </a:r>
            <a:r>
              <a:rPr lang="tr-TR" sz="1600" dirty="0">
                <a:latin typeface="Arial" panose="020B0604020202020204" pitchFamily="34" charset="0"/>
                <a:cs typeface="Arial" panose="020B0604020202020204" pitchFamily="34" charset="0"/>
              </a:rPr>
              <a:t>,</a:t>
            </a:r>
          </a:p>
          <a:p>
            <a:endParaRPr lang="tr-TR" sz="1600" dirty="0">
              <a:latin typeface="Arial" panose="020B0604020202020204" pitchFamily="34" charset="0"/>
              <a:cs typeface="Arial" panose="020B0604020202020204" pitchFamily="34" charset="0"/>
            </a:endParaRPr>
          </a:p>
          <a:p>
            <a:r>
              <a:rPr lang="tr-TR" sz="1600" dirty="0">
                <a:latin typeface="Arial" panose="020B0604020202020204" pitchFamily="34" charset="0"/>
                <a:cs typeface="Arial" panose="020B0604020202020204" pitchFamily="34" charset="0"/>
              </a:rPr>
              <a:t>b) </a:t>
            </a:r>
            <a:r>
              <a:rPr lang="tr-TR" sz="1600" b="1" dirty="0">
                <a:latin typeface="Arial" panose="020B0604020202020204" pitchFamily="34" charset="0"/>
                <a:cs typeface="Arial" panose="020B0604020202020204" pitchFamily="34" charset="0"/>
              </a:rPr>
              <a:t>Okul değiştirme cezası, ilçe öğrenci disiplin kurulunun</a:t>
            </a:r>
            <a:r>
              <a:rPr lang="tr-TR" sz="1600" dirty="0">
                <a:latin typeface="Arial" panose="020B0604020202020204" pitchFamily="34" charset="0"/>
                <a:cs typeface="Arial" panose="020B0604020202020204" pitchFamily="34" charset="0"/>
              </a:rPr>
              <a:t>,</a:t>
            </a:r>
          </a:p>
          <a:p>
            <a:endParaRPr lang="tr-TR" sz="1600" dirty="0">
              <a:latin typeface="Arial" panose="020B0604020202020204" pitchFamily="34" charset="0"/>
              <a:cs typeface="Arial" panose="020B0604020202020204" pitchFamily="34" charset="0"/>
            </a:endParaRPr>
          </a:p>
          <a:p>
            <a:r>
              <a:rPr lang="tr-TR" sz="1600" dirty="0">
                <a:latin typeface="Arial" panose="020B0604020202020204" pitchFamily="34" charset="0"/>
                <a:cs typeface="Arial" panose="020B0604020202020204" pitchFamily="34" charset="0"/>
              </a:rPr>
              <a:t>c) </a:t>
            </a:r>
            <a:r>
              <a:rPr lang="tr-TR" sz="1600" b="1" dirty="0">
                <a:latin typeface="Arial" panose="020B0604020202020204" pitchFamily="34" charset="0"/>
                <a:cs typeface="Arial" panose="020B0604020202020204" pitchFamily="34" charset="0"/>
              </a:rPr>
              <a:t>Örgün eğitim dışına çıkarma cezası, il öğrenci disiplin kurulunun</a:t>
            </a:r>
          </a:p>
          <a:p>
            <a:endParaRPr lang="tr-TR" sz="1600" b="1" dirty="0">
              <a:latin typeface="Arial" panose="020B0604020202020204" pitchFamily="34" charset="0"/>
              <a:cs typeface="Arial" panose="020B0604020202020204" pitchFamily="34" charset="0"/>
            </a:endParaRPr>
          </a:p>
          <a:p>
            <a:r>
              <a:rPr lang="tr-TR" sz="1600" b="1" dirty="0">
                <a:latin typeface="Arial" panose="020B0604020202020204" pitchFamily="34" charset="0"/>
                <a:cs typeface="Arial" panose="020B0604020202020204" pitchFamily="34" charset="0"/>
              </a:rPr>
              <a:t>onayından sonra uygulanır.</a:t>
            </a:r>
          </a:p>
          <a:p>
            <a:pPr lvl="0"/>
            <a:endParaRPr lang="tr-TR" sz="1600" dirty="0">
              <a:solidFill>
                <a:prstClr val="black"/>
              </a:solidFill>
              <a:latin typeface="Arial" panose="020B0604020202020204" pitchFamily="34" charset="0"/>
              <a:cs typeface="Arial" panose="020B0604020202020204" pitchFamily="34" charset="0"/>
            </a:endParaRPr>
          </a:p>
          <a:p>
            <a:pPr lvl="0"/>
            <a:r>
              <a:rPr lang="tr-TR" sz="1600" dirty="0">
                <a:solidFill>
                  <a:prstClr val="black"/>
                </a:solidFill>
                <a:latin typeface="Arial" panose="020B0604020202020204" pitchFamily="34" charset="0"/>
                <a:cs typeface="Arial" panose="020B0604020202020204" pitchFamily="34" charset="0"/>
              </a:rPr>
              <a:t>Cezalara itiraz; </a:t>
            </a:r>
            <a:r>
              <a:rPr lang="tr-TR" sz="1600" b="1" dirty="0">
                <a:solidFill>
                  <a:prstClr val="black"/>
                </a:solidFill>
                <a:latin typeface="Arial" panose="020B0604020202020204" pitchFamily="34" charset="0"/>
                <a:cs typeface="Arial" panose="020B0604020202020204" pitchFamily="34" charset="0"/>
              </a:rPr>
              <a:t>cezanın tebliğini izleyen beş iş günü içinde </a:t>
            </a:r>
            <a:r>
              <a:rPr lang="tr-TR" sz="1600" dirty="0">
                <a:solidFill>
                  <a:prstClr val="black"/>
                </a:solidFill>
                <a:latin typeface="Arial" panose="020B0604020202020204" pitchFamily="34" charset="0"/>
                <a:cs typeface="Arial" panose="020B0604020202020204" pitchFamily="34" charset="0"/>
              </a:rPr>
              <a:t>okul müdürü, </a:t>
            </a:r>
            <a:r>
              <a:rPr lang="tr-TR" sz="1600" b="1" dirty="0">
                <a:solidFill>
                  <a:prstClr val="black"/>
                </a:solidFill>
                <a:latin typeface="Arial" panose="020B0604020202020204" pitchFamily="34" charset="0"/>
                <a:cs typeface="Arial" panose="020B0604020202020204" pitchFamily="34" charset="0"/>
              </a:rPr>
              <a:t>18 yaşını tamamlamış öğrenci veya öğrenci velisi tarafından </a:t>
            </a:r>
            <a:r>
              <a:rPr lang="tr-TR" sz="1600" dirty="0">
                <a:solidFill>
                  <a:prstClr val="black"/>
                </a:solidFill>
                <a:latin typeface="Arial" panose="020B0604020202020204" pitchFamily="34" charset="0"/>
                <a:cs typeface="Arial" panose="020B0604020202020204" pitchFamily="34" charset="0"/>
              </a:rPr>
              <a:t>okul müdürlüğü kanalıyla yapılır. Okul müdürlüğü, yazılı başvuruyu ve itiraz gerekçeleri hakkındaki görüşlerini, gerekli belgelerle birlikte </a:t>
            </a:r>
            <a:r>
              <a:rPr lang="tr-TR" sz="1600" b="1" dirty="0">
                <a:solidFill>
                  <a:prstClr val="black"/>
                </a:solidFill>
                <a:latin typeface="Arial" panose="020B0604020202020204" pitchFamily="34" charset="0"/>
                <a:cs typeface="Arial" panose="020B0604020202020204" pitchFamily="34" charset="0"/>
              </a:rPr>
              <a:t>başvurunun yapıldığı tarihten itibaren en geç beş iş günü içinde itirazı değerlendirmeye yetkili disiplin kuruluna sevk etmek üzere gönderir.</a:t>
            </a:r>
          </a:p>
          <a:p>
            <a:endParaRPr lang="tr-TR" sz="1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191086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457199" y="188640"/>
            <a:ext cx="8470231" cy="1008112"/>
          </a:xfrm>
          <a:solidFill>
            <a:schemeClr val="bg2"/>
          </a:solidFill>
        </p:spPr>
        <p:txBody>
          <a:bodyPr>
            <a:noAutofit/>
          </a:bodyPr>
          <a:lstStyle/>
          <a:p>
            <a:pPr algn="ctr"/>
            <a:br>
              <a:rPr lang="tr-TR"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r>
              <a:rPr lang="tr-TR" sz="3200" dirty="0">
                <a:solidFill>
                  <a:schemeClr val="tx1"/>
                </a:solidFill>
                <a:latin typeface="Arial" panose="020B0604020202020204" pitchFamily="34" charset="0"/>
                <a:cs typeface="Arial" panose="020B0604020202020204" pitchFamily="34" charset="0"/>
              </a:rPr>
              <a:t>Disiplin cezaları ile ilgili onay, itiraz ve tebliğ</a:t>
            </a:r>
            <a:br>
              <a:rPr lang="tr-TR"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endParaRPr lang="tr-TR" sz="3200" dirty="0">
              <a:solidFill>
                <a:schemeClr val="tx1"/>
              </a:solidFill>
              <a:latin typeface="Arial" panose="020B0604020202020204" pitchFamily="34" charset="0"/>
              <a:cs typeface="Arial" panose="020B0604020202020204" pitchFamily="34" charset="0"/>
            </a:endParaRPr>
          </a:p>
        </p:txBody>
      </p:sp>
      <p:sp>
        <p:nvSpPr>
          <p:cNvPr id="5" name="Metin kutusu 4"/>
          <p:cNvSpPr txBox="1"/>
          <p:nvPr/>
        </p:nvSpPr>
        <p:spPr>
          <a:xfrm>
            <a:off x="433203" y="2060848"/>
            <a:ext cx="8324972" cy="3939540"/>
          </a:xfrm>
          <a:prstGeom prst="rect">
            <a:avLst/>
          </a:prstGeom>
          <a:solidFill>
            <a:schemeClr val="bg1">
              <a:lumMod val="85000"/>
            </a:schemeClr>
          </a:solidFill>
        </p:spPr>
        <p:txBody>
          <a:bodyPr wrap="square" rtlCol="0">
            <a:spAutoFit/>
          </a:bodyPr>
          <a:lstStyle/>
          <a:p>
            <a:r>
              <a:rPr lang="tr-TR" sz="1600" dirty="0"/>
              <a:t> </a:t>
            </a:r>
            <a:endParaRPr lang="tr-TR" dirty="0">
              <a:latin typeface="Arial" panose="020B0604020202020204" pitchFamily="34" charset="0"/>
              <a:cs typeface="Arial" panose="020B0604020202020204" pitchFamily="34" charset="0"/>
            </a:endParaRPr>
          </a:p>
          <a:p>
            <a:r>
              <a:rPr lang="tr-TR" dirty="0">
                <a:latin typeface="Arial" panose="020B0604020202020204" pitchFamily="34" charset="0"/>
                <a:cs typeface="Arial" panose="020B0604020202020204" pitchFamily="34" charset="0"/>
              </a:rPr>
              <a:t> </a:t>
            </a:r>
          </a:p>
          <a:p>
            <a:pPr marL="342900" indent="-342900">
              <a:buAutoNum type="alphaLcParenR"/>
            </a:pPr>
            <a:r>
              <a:rPr lang="tr-TR" b="1" dirty="0">
                <a:latin typeface="Arial" panose="020B0604020202020204" pitchFamily="34" charset="0"/>
                <a:cs typeface="Arial" panose="020B0604020202020204" pitchFamily="34" charset="0"/>
              </a:rPr>
              <a:t>Kınama ve okuldan kısa süreli uzaklaştırma cezalarına itiraz ilçe öğrenci disiplin kurulunca,</a:t>
            </a:r>
          </a:p>
          <a:p>
            <a:endParaRPr lang="tr-TR" b="1" dirty="0">
              <a:latin typeface="Arial" panose="020B0604020202020204" pitchFamily="34" charset="0"/>
              <a:cs typeface="Arial" panose="020B0604020202020204" pitchFamily="34" charset="0"/>
            </a:endParaRPr>
          </a:p>
          <a:p>
            <a:r>
              <a:rPr lang="tr-TR" dirty="0">
                <a:latin typeface="Arial" panose="020B0604020202020204" pitchFamily="34" charset="0"/>
                <a:cs typeface="Arial" panose="020B0604020202020204" pitchFamily="34" charset="0"/>
              </a:rPr>
              <a:t>b) </a:t>
            </a:r>
            <a:r>
              <a:rPr lang="tr-TR" b="1" dirty="0">
                <a:latin typeface="Arial" panose="020B0604020202020204" pitchFamily="34" charset="0"/>
                <a:cs typeface="Arial" panose="020B0604020202020204" pitchFamily="34" charset="0"/>
              </a:rPr>
              <a:t>Okul değiştirme cezasına itiraz il öğrenci disiplin kurulunca,</a:t>
            </a:r>
          </a:p>
          <a:p>
            <a:endParaRPr lang="tr-TR" b="1" dirty="0">
              <a:latin typeface="Arial" panose="020B0604020202020204" pitchFamily="34" charset="0"/>
              <a:cs typeface="Arial" panose="020B0604020202020204" pitchFamily="34" charset="0"/>
            </a:endParaRPr>
          </a:p>
          <a:p>
            <a:r>
              <a:rPr lang="tr-TR" b="1" dirty="0">
                <a:latin typeface="Arial" panose="020B0604020202020204" pitchFamily="34" charset="0"/>
                <a:cs typeface="Arial" panose="020B0604020202020204" pitchFamily="34" charset="0"/>
              </a:rPr>
              <a:t>c) Örgün eğitim dışına çıkarma cezasına itiraz öğrenci üst disiplin kurulunca değerlendirerek sonuçlandırır.</a:t>
            </a:r>
          </a:p>
          <a:p>
            <a:endParaRPr lang="tr-TR" dirty="0">
              <a:latin typeface="Arial" panose="020B0604020202020204" pitchFamily="34" charset="0"/>
              <a:cs typeface="Arial" panose="020B0604020202020204" pitchFamily="34" charset="0"/>
            </a:endParaRPr>
          </a:p>
          <a:p>
            <a:r>
              <a:rPr lang="tr-TR" dirty="0">
                <a:latin typeface="Arial" panose="020B0604020202020204" pitchFamily="34" charset="0"/>
                <a:cs typeface="Arial" panose="020B0604020202020204" pitchFamily="34" charset="0"/>
              </a:rPr>
              <a:t>Kararı onayan kurul aynı karara yönelik </a:t>
            </a:r>
            <a:r>
              <a:rPr lang="tr-TR" b="1" dirty="0">
                <a:latin typeface="Arial" panose="020B0604020202020204" pitchFamily="34" charset="0"/>
                <a:cs typeface="Arial" panose="020B0604020202020204" pitchFamily="34" charset="0"/>
              </a:rPr>
              <a:t>itirazları görüşemez, itirazlar bir üst kurulda görüşülerek karara bağlanır.</a:t>
            </a:r>
            <a:r>
              <a:rPr lang="tr-TR" dirty="0">
                <a:latin typeface="Arial" panose="020B0604020202020204" pitchFamily="34" charset="0"/>
                <a:cs typeface="Arial" panose="020B0604020202020204" pitchFamily="34" charset="0"/>
              </a:rPr>
              <a:t> İtiraz sonucu verilen </a:t>
            </a:r>
            <a:r>
              <a:rPr lang="tr-TR" b="1" dirty="0">
                <a:latin typeface="Arial" panose="020B0604020202020204" pitchFamily="34" charset="0"/>
                <a:cs typeface="Arial" panose="020B0604020202020204" pitchFamily="34" charset="0"/>
              </a:rPr>
              <a:t>karar kesin olup yeniden itiraz edilemez.</a:t>
            </a:r>
          </a:p>
          <a:p>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780331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457199" y="188640"/>
            <a:ext cx="8470231" cy="1008112"/>
          </a:xfrm>
          <a:solidFill>
            <a:schemeClr val="bg2"/>
          </a:solidFill>
        </p:spPr>
        <p:txBody>
          <a:bodyPr>
            <a:noAutofit/>
          </a:bodyPr>
          <a:lstStyle/>
          <a:p>
            <a:pPr algn="ctr"/>
            <a:br>
              <a:rPr lang="tr-TR"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r>
              <a:rPr lang="tr-TR" sz="3200" dirty="0">
                <a:solidFill>
                  <a:schemeClr val="tx1"/>
                </a:solidFill>
                <a:latin typeface="Arial" panose="020B0604020202020204" pitchFamily="34" charset="0"/>
                <a:cs typeface="Arial" panose="020B0604020202020204" pitchFamily="34" charset="0"/>
              </a:rPr>
              <a:t>Disiplin cezaları ile ilgili onay, itiraz ve tebliğ</a:t>
            </a:r>
            <a:br>
              <a:rPr lang="tr-TR"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endParaRPr lang="tr-TR" sz="3200" dirty="0">
              <a:solidFill>
                <a:schemeClr val="tx1"/>
              </a:solidFill>
              <a:latin typeface="Arial" panose="020B0604020202020204" pitchFamily="34" charset="0"/>
              <a:cs typeface="Arial" panose="020B0604020202020204" pitchFamily="34" charset="0"/>
            </a:endParaRPr>
          </a:p>
        </p:txBody>
      </p:sp>
      <p:sp>
        <p:nvSpPr>
          <p:cNvPr id="5" name="Metin kutusu 4"/>
          <p:cNvSpPr txBox="1"/>
          <p:nvPr/>
        </p:nvSpPr>
        <p:spPr>
          <a:xfrm>
            <a:off x="395536" y="2060848"/>
            <a:ext cx="8324972" cy="2646878"/>
          </a:xfrm>
          <a:prstGeom prst="rect">
            <a:avLst/>
          </a:prstGeom>
          <a:solidFill>
            <a:schemeClr val="bg1">
              <a:lumMod val="85000"/>
            </a:schemeClr>
          </a:solidFill>
        </p:spPr>
        <p:txBody>
          <a:bodyPr wrap="square" rtlCol="0">
            <a:spAutoFit/>
          </a:bodyPr>
          <a:lstStyle/>
          <a:p>
            <a:r>
              <a:rPr lang="tr-TR" sz="1600" dirty="0"/>
              <a:t> </a:t>
            </a:r>
            <a:endParaRPr lang="tr-TR" dirty="0">
              <a:latin typeface="Arial" panose="020B0604020202020204" pitchFamily="34" charset="0"/>
              <a:cs typeface="Arial" panose="020B0604020202020204" pitchFamily="34" charset="0"/>
            </a:endParaRPr>
          </a:p>
          <a:p>
            <a:r>
              <a:rPr lang="tr-TR" dirty="0">
                <a:latin typeface="Arial" panose="020B0604020202020204" pitchFamily="34" charset="0"/>
                <a:cs typeface="Arial" panose="020B0604020202020204" pitchFamily="34" charset="0"/>
              </a:rPr>
              <a:t>Bütün cezalar, velilere 25/1/2012 tarihli ve 28184 sayılı Resmî </a:t>
            </a:r>
            <a:r>
              <a:rPr lang="tr-TR" dirty="0" err="1">
                <a:latin typeface="Arial" panose="020B0604020202020204" pitchFamily="34" charset="0"/>
                <a:cs typeface="Arial" panose="020B0604020202020204" pitchFamily="34" charset="0"/>
              </a:rPr>
              <a:t>Gazete’de</a:t>
            </a:r>
            <a:r>
              <a:rPr lang="tr-TR" dirty="0">
                <a:latin typeface="Arial" panose="020B0604020202020204" pitchFamily="34" charset="0"/>
                <a:cs typeface="Arial" panose="020B0604020202020204" pitchFamily="34" charset="0"/>
              </a:rPr>
              <a:t> yayımlanan Tebligat Kanununun Uygulanmasına Dair Yönetmelik</a:t>
            </a:r>
          </a:p>
          <a:p>
            <a:r>
              <a:rPr lang="tr-TR" b="1" dirty="0">
                <a:latin typeface="Arial" panose="020B0604020202020204" pitchFamily="34" charset="0"/>
                <a:cs typeface="Arial" panose="020B0604020202020204" pitchFamily="34" charset="0"/>
              </a:rPr>
              <a:t>hükümlerine uygun olarak bildirilir ve tebellüğ belgesi disiplin dosyasında saklanır.</a:t>
            </a:r>
          </a:p>
          <a:p>
            <a:endParaRPr lang="tr-TR" b="1" dirty="0">
              <a:latin typeface="Arial" panose="020B0604020202020204" pitchFamily="34" charset="0"/>
              <a:cs typeface="Arial" panose="020B0604020202020204" pitchFamily="34" charset="0"/>
            </a:endParaRPr>
          </a:p>
          <a:p>
            <a:r>
              <a:rPr lang="tr-TR" sz="2000" b="1" dirty="0">
                <a:latin typeface="Arial" panose="020B0604020202020204" pitchFamily="34" charset="0"/>
                <a:cs typeface="Arial" panose="020B0604020202020204" pitchFamily="34" charset="0"/>
              </a:rPr>
              <a:t>Okul değiştirme cezası kesinleşen öğrencinin </a:t>
            </a:r>
            <a:r>
              <a:rPr lang="tr-TR" sz="2000" dirty="0">
                <a:latin typeface="Arial" panose="020B0604020202020204" pitchFamily="34" charset="0"/>
                <a:cs typeface="Arial" panose="020B0604020202020204" pitchFamily="34" charset="0"/>
              </a:rPr>
              <a:t>diğer okula nakil işlemi gerçekleştirilinceye kadar</a:t>
            </a:r>
            <a:r>
              <a:rPr lang="tr-TR" sz="2000" b="1" dirty="0">
                <a:latin typeface="Arial" panose="020B0604020202020204" pitchFamily="34" charset="0"/>
                <a:cs typeface="Arial" panose="020B0604020202020204" pitchFamily="34" charset="0"/>
              </a:rPr>
              <a:t> </a:t>
            </a:r>
            <a:r>
              <a:rPr lang="tr-TR" sz="2000" dirty="0">
                <a:latin typeface="Arial" panose="020B0604020202020204" pitchFamily="34" charset="0"/>
                <a:cs typeface="Arial" panose="020B0604020202020204" pitchFamily="34" charset="0"/>
              </a:rPr>
              <a:t>geçen sürede </a:t>
            </a:r>
            <a:r>
              <a:rPr lang="tr-TR" sz="2000" b="1" dirty="0">
                <a:latin typeface="Arial" panose="020B0604020202020204" pitchFamily="34" charset="0"/>
                <a:cs typeface="Arial" panose="020B0604020202020204" pitchFamily="34" charset="0"/>
              </a:rPr>
              <a:t>öğrenci okula devam ettirilmez ve bu süre devamsızlıktan sayılmaz.</a:t>
            </a:r>
          </a:p>
        </p:txBody>
      </p:sp>
    </p:spTree>
    <p:extLst>
      <p:ext uri="{BB962C8B-B14F-4D97-AF65-F5344CB8AC3E}">
        <p14:creationId xmlns:p14="http://schemas.microsoft.com/office/powerpoint/2010/main" val="10287560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457199" y="188640"/>
            <a:ext cx="8470231" cy="1008112"/>
          </a:xfrm>
          <a:solidFill>
            <a:schemeClr val="bg2"/>
          </a:solidFill>
        </p:spPr>
        <p:txBody>
          <a:bodyPr>
            <a:noAutofit/>
          </a:bodyPr>
          <a:lstStyle/>
          <a:p>
            <a:pPr algn="ctr"/>
            <a:br>
              <a:rPr lang="tr-TR"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r>
              <a:rPr lang="tr-TR" sz="3200" dirty="0">
                <a:solidFill>
                  <a:schemeClr val="tx1"/>
                </a:solidFill>
                <a:latin typeface="Arial" panose="020B0604020202020204" pitchFamily="34" charset="0"/>
                <a:cs typeface="Arial" panose="020B0604020202020204" pitchFamily="34" charset="0"/>
              </a:rPr>
              <a:t>Cezaların işlenmesi, silinmesi, puan iadesi ve dosyaların saklanması</a:t>
            </a:r>
            <a:br>
              <a:rPr lang="tr-TR"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endParaRPr lang="tr-TR" sz="3200" dirty="0">
              <a:solidFill>
                <a:schemeClr val="tx1"/>
              </a:solidFill>
              <a:latin typeface="Arial" panose="020B0604020202020204" pitchFamily="34" charset="0"/>
              <a:cs typeface="Arial" panose="020B0604020202020204" pitchFamily="34" charset="0"/>
            </a:endParaRPr>
          </a:p>
        </p:txBody>
      </p:sp>
      <p:sp>
        <p:nvSpPr>
          <p:cNvPr id="5" name="Metin kutusu 4"/>
          <p:cNvSpPr txBox="1"/>
          <p:nvPr/>
        </p:nvSpPr>
        <p:spPr>
          <a:xfrm>
            <a:off x="395537" y="1412776"/>
            <a:ext cx="8324972" cy="4493538"/>
          </a:xfrm>
          <a:prstGeom prst="rect">
            <a:avLst/>
          </a:prstGeom>
          <a:solidFill>
            <a:schemeClr val="bg1">
              <a:lumMod val="85000"/>
            </a:schemeClr>
          </a:solidFill>
        </p:spPr>
        <p:txBody>
          <a:bodyPr wrap="square" rtlCol="0">
            <a:spAutoFit/>
          </a:bodyPr>
          <a:lstStyle/>
          <a:p>
            <a:r>
              <a:rPr lang="tr-TR" sz="1600" dirty="0"/>
              <a:t> </a:t>
            </a:r>
            <a:endParaRPr lang="tr-TR" dirty="0">
              <a:latin typeface="Arial" panose="020B0604020202020204" pitchFamily="34" charset="0"/>
              <a:cs typeface="Arial" panose="020B0604020202020204" pitchFamily="34" charset="0"/>
            </a:endParaRPr>
          </a:p>
          <a:p>
            <a:r>
              <a:rPr lang="tr-TR" dirty="0">
                <a:latin typeface="Arial" panose="020B0604020202020204" pitchFamily="34" charset="0"/>
                <a:cs typeface="Arial" panose="020B0604020202020204" pitchFamily="34" charset="0"/>
              </a:rPr>
              <a:t> Öğrencilerin aldıkları cezalar, </a:t>
            </a:r>
            <a:r>
              <a:rPr lang="tr-TR" b="1" dirty="0">
                <a:latin typeface="Arial" panose="020B0604020202020204" pitchFamily="34" charset="0"/>
                <a:cs typeface="Arial" panose="020B0604020202020204" pitchFamily="34" charset="0"/>
              </a:rPr>
              <a:t>e-Okul/e-</a:t>
            </a:r>
            <a:r>
              <a:rPr lang="tr-TR" b="1" dirty="0" err="1">
                <a:latin typeface="Arial" panose="020B0604020202020204" pitchFamily="34" charset="0"/>
                <a:cs typeface="Arial" panose="020B0604020202020204" pitchFamily="34" charset="0"/>
              </a:rPr>
              <a:t>Mesem</a:t>
            </a:r>
            <a:r>
              <a:rPr lang="tr-TR" b="1" dirty="0">
                <a:latin typeface="Arial" panose="020B0604020202020204" pitchFamily="34" charset="0"/>
                <a:cs typeface="Arial" panose="020B0604020202020204" pitchFamily="34" charset="0"/>
              </a:rPr>
              <a:t> sistemine işlenir.</a:t>
            </a:r>
          </a:p>
          <a:p>
            <a:endParaRPr lang="tr-TR" dirty="0">
              <a:latin typeface="Arial" panose="020B0604020202020204" pitchFamily="34" charset="0"/>
              <a:cs typeface="Arial" panose="020B0604020202020204" pitchFamily="34" charset="0"/>
            </a:endParaRPr>
          </a:p>
          <a:p>
            <a:r>
              <a:rPr lang="tr-TR" dirty="0">
                <a:latin typeface="Arial" panose="020B0604020202020204" pitchFamily="34" charset="0"/>
                <a:cs typeface="Arial" panose="020B0604020202020204" pitchFamily="34" charset="0"/>
              </a:rPr>
              <a:t> Ceza alan ve davranış puanı indirilmiş olan ancak </a:t>
            </a:r>
            <a:r>
              <a:rPr lang="tr-TR" b="1" dirty="0">
                <a:latin typeface="Arial" panose="020B0604020202020204" pitchFamily="34" charset="0"/>
                <a:cs typeface="Arial" panose="020B0604020202020204" pitchFamily="34" charset="0"/>
              </a:rPr>
              <a:t>davranışları olumlu yönde değişen, iyi hâlleri görülen ve olumsuz davranışları tekrarlamayan öğrencilerin durumları</a:t>
            </a:r>
            <a:r>
              <a:rPr lang="tr-TR" dirty="0">
                <a:latin typeface="Arial" panose="020B0604020202020204" pitchFamily="34" charset="0"/>
                <a:cs typeface="Arial" panose="020B0604020202020204" pitchFamily="34" charset="0"/>
              </a:rPr>
              <a:t>,  açık ortaöğretim kurumlarına geçiş yapanlar dâhil </a:t>
            </a:r>
            <a:r>
              <a:rPr lang="tr-TR" b="1" dirty="0">
                <a:latin typeface="Arial" panose="020B0604020202020204" pitchFamily="34" charset="0"/>
                <a:cs typeface="Arial" panose="020B0604020202020204" pitchFamily="34" charset="0"/>
              </a:rPr>
              <a:t>okul öğrenci ödül ve disiplin kurulunca daha sonraki dönemde/dönemlerde, son sınıf öğrencileri ise ders yılı sonunda değerlendirilir. </a:t>
            </a:r>
          </a:p>
          <a:p>
            <a:endParaRPr lang="tr-TR" b="1" dirty="0">
              <a:latin typeface="Arial" panose="020B0604020202020204" pitchFamily="34" charset="0"/>
              <a:cs typeface="Arial" panose="020B0604020202020204" pitchFamily="34" charset="0"/>
            </a:endParaRPr>
          </a:p>
          <a:p>
            <a:r>
              <a:rPr lang="tr-TR" b="1" dirty="0">
                <a:latin typeface="Arial" panose="020B0604020202020204" pitchFamily="34" charset="0"/>
                <a:cs typeface="Arial" panose="020B0604020202020204" pitchFamily="34" charset="0"/>
              </a:rPr>
              <a:t>Cezalarının kaldırılması ve davranış puanlarının iadesi öngörülen öğrenciler öğretmenler kuruluna sunulur.</a:t>
            </a:r>
            <a:r>
              <a:rPr lang="tr-TR" dirty="0">
                <a:latin typeface="Arial" panose="020B0604020202020204" pitchFamily="34" charset="0"/>
                <a:cs typeface="Arial" panose="020B0604020202020204" pitchFamily="34" charset="0"/>
              </a:rPr>
              <a:t> Öğretmenler kurulunca cezası kaldırılan ve davranış puanı iade edilen öğrencilerin yeni durumları e-Okul/e-</a:t>
            </a:r>
            <a:r>
              <a:rPr lang="tr-TR" dirty="0" err="1">
                <a:latin typeface="Arial" panose="020B0604020202020204" pitchFamily="34" charset="0"/>
                <a:cs typeface="Arial" panose="020B0604020202020204" pitchFamily="34" charset="0"/>
              </a:rPr>
              <a:t>Mesem</a:t>
            </a:r>
            <a:r>
              <a:rPr lang="tr-TR" dirty="0">
                <a:latin typeface="Arial" panose="020B0604020202020204" pitchFamily="34" charset="0"/>
                <a:cs typeface="Arial" panose="020B0604020202020204" pitchFamily="34" charset="0"/>
              </a:rPr>
              <a:t> sistemine işlenir. Kaldırılan cezalar öğrencinin </a:t>
            </a:r>
            <a:r>
              <a:rPr lang="tr-TR" b="1" dirty="0">
                <a:latin typeface="Arial" panose="020B0604020202020204" pitchFamily="34" charset="0"/>
                <a:cs typeface="Arial" panose="020B0604020202020204" pitchFamily="34" charset="0"/>
              </a:rPr>
              <a:t>e-Okul/e-</a:t>
            </a:r>
            <a:r>
              <a:rPr lang="tr-TR" b="1" dirty="0" err="1">
                <a:latin typeface="Arial" panose="020B0604020202020204" pitchFamily="34" charset="0"/>
                <a:cs typeface="Arial" panose="020B0604020202020204" pitchFamily="34" charset="0"/>
              </a:rPr>
              <a:t>Mesem</a:t>
            </a:r>
            <a:r>
              <a:rPr lang="tr-TR" b="1" dirty="0">
                <a:latin typeface="Arial" panose="020B0604020202020204" pitchFamily="34" charset="0"/>
                <a:cs typeface="Arial" panose="020B0604020202020204" pitchFamily="34" charset="0"/>
              </a:rPr>
              <a:t> sistemindeki dosyasından 5 iş günü içinde çıkarılır.</a:t>
            </a:r>
          </a:p>
          <a:p>
            <a:endParaRPr lang="tr-TR" dirty="0">
              <a:latin typeface="Arial" panose="020B0604020202020204" pitchFamily="34" charset="0"/>
              <a:cs typeface="Arial" panose="020B0604020202020204" pitchFamily="34" charset="0"/>
            </a:endParaRPr>
          </a:p>
          <a:p>
            <a:endParaRPr lang="tr-T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543638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457199" y="274638"/>
            <a:ext cx="8470231" cy="1143000"/>
          </a:xfrm>
          <a:solidFill>
            <a:schemeClr val="bg2"/>
          </a:solidFill>
        </p:spPr>
        <p:txBody>
          <a:bodyPr>
            <a:normAutofit/>
          </a:bodyPr>
          <a:lstStyle/>
          <a:p>
            <a:pPr algn="ctr"/>
            <a:r>
              <a:rPr lang="tr-TR" sz="4800" dirty="0">
                <a:solidFill>
                  <a:schemeClr val="tx1"/>
                </a:solidFill>
                <a:effectLst/>
                <a:latin typeface="Arial" panose="020B0604020202020204" pitchFamily="34" charset="0"/>
                <a:cs typeface="Arial" panose="020B0604020202020204" pitchFamily="34" charset="0"/>
              </a:rPr>
              <a:t>Disiplin</a:t>
            </a:r>
            <a:endParaRPr lang="tr-TR" sz="4800" dirty="0">
              <a:solidFill>
                <a:schemeClr val="tx1"/>
              </a:solidFill>
              <a:latin typeface="Arial" panose="020B0604020202020204" pitchFamily="34" charset="0"/>
              <a:cs typeface="Arial" panose="020B0604020202020204" pitchFamily="34" charset="0"/>
            </a:endParaRPr>
          </a:p>
        </p:txBody>
      </p:sp>
      <p:sp>
        <p:nvSpPr>
          <p:cNvPr id="5" name="Metin kutusu 4"/>
          <p:cNvSpPr txBox="1"/>
          <p:nvPr/>
        </p:nvSpPr>
        <p:spPr>
          <a:xfrm>
            <a:off x="539552" y="1772816"/>
            <a:ext cx="8424936" cy="4247317"/>
          </a:xfrm>
          <a:prstGeom prst="rect">
            <a:avLst/>
          </a:prstGeom>
          <a:solidFill>
            <a:schemeClr val="bg1">
              <a:lumMod val="85000"/>
            </a:schemeClr>
          </a:solidFill>
        </p:spPr>
        <p:txBody>
          <a:bodyPr wrap="square" rtlCol="0">
            <a:spAutoFit/>
          </a:bodyPr>
          <a:lstStyle/>
          <a:p>
            <a:r>
              <a:rPr lang="tr-TR" b="1" dirty="0">
                <a:latin typeface="Arial" panose="020B0604020202020204" pitchFamily="34" charset="0"/>
                <a:cs typeface="Arial" panose="020B0604020202020204" pitchFamily="34" charset="0"/>
              </a:rPr>
              <a:t>Disiplin cezaları</a:t>
            </a:r>
            <a:endParaRPr lang="tr-TR" dirty="0">
              <a:latin typeface="Arial" panose="020B0604020202020204" pitchFamily="34" charset="0"/>
              <a:cs typeface="Arial" panose="020B0604020202020204" pitchFamily="34" charset="0"/>
            </a:endParaRPr>
          </a:p>
          <a:p>
            <a:r>
              <a:rPr lang="tr-TR" dirty="0">
                <a:latin typeface="Arial" panose="020B0604020202020204" pitchFamily="34" charset="0"/>
                <a:cs typeface="Arial" panose="020B0604020202020204" pitchFamily="34" charset="0"/>
              </a:rPr>
              <a:t>Öğrencilere, disiplin cezasını gerektiren davranış ve fiillerinin niteliklerine göre;</a:t>
            </a:r>
          </a:p>
          <a:p>
            <a:endParaRPr lang="tr-TR" dirty="0">
              <a:latin typeface="Arial" panose="020B0604020202020204" pitchFamily="34" charset="0"/>
              <a:cs typeface="Arial" panose="020B0604020202020204" pitchFamily="34" charset="0"/>
            </a:endParaRPr>
          </a:p>
          <a:p>
            <a:r>
              <a:rPr lang="tr-TR" b="1" dirty="0">
                <a:latin typeface="Arial" panose="020B0604020202020204" pitchFamily="34" charset="0"/>
                <a:cs typeface="Arial" panose="020B0604020202020204" pitchFamily="34" charset="0"/>
              </a:rPr>
              <a:t>a) Kınama,</a:t>
            </a:r>
          </a:p>
          <a:p>
            <a:r>
              <a:rPr lang="tr-TR" b="1" dirty="0">
                <a:latin typeface="Arial" panose="020B0604020202020204" pitchFamily="34" charset="0"/>
                <a:cs typeface="Arial" panose="020B0604020202020204" pitchFamily="34" charset="0"/>
              </a:rPr>
              <a:t>b) Okuldan kısa süreli uzaklaştırma,</a:t>
            </a:r>
          </a:p>
          <a:p>
            <a:r>
              <a:rPr lang="tr-TR" b="1" dirty="0">
                <a:latin typeface="Arial" panose="020B0604020202020204" pitchFamily="34" charset="0"/>
                <a:cs typeface="Arial" panose="020B0604020202020204" pitchFamily="34" charset="0"/>
              </a:rPr>
              <a:t>c) Okul değiştirme,</a:t>
            </a:r>
          </a:p>
          <a:p>
            <a:r>
              <a:rPr lang="tr-TR" b="1" dirty="0">
                <a:latin typeface="Arial" panose="020B0604020202020204" pitchFamily="34" charset="0"/>
                <a:cs typeface="Arial" panose="020B0604020202020204" pitchFamily="34" charset="0"/>
              </a:rPr>
              <a:t>ç) Örgün eğitim dışına çıkarma </a:t>
            </a:r>
            <a:r>
              <a:rPr lang="tr-TR" dirty="0">
                <a:latin typeface="Arial" panose="020B0604020202020204" pitchFamily="34" charset="0"/>
                <a:cs typeface="Arial" panose="020B0604020202020204" pitchFamily="34" charset="0"/>
              </a:rPr>
              <a:t>cezalarından biri verilir.</a:t>
            </a:r>
          </a:p>
          <a:p>
            <a:endParaRPr lang="tr-TR" dirty="0">
              <a:latin typeface="Arial" panose="020B0604020202020204" pitchFamily="34" charset="0"/>
              <a:cs typeface="Arial" panose="020B0604020202020204" pitchFamily="34" charset="0"/>
            </a:endParaRPr>
          </a:p>
          <a:p>
            <a:r>
              <a:rPr lang="tr-TR" dirty="0">
                <a:latin typeface="Arial" panose="020B0604020202020204" pitchFamily="34" charset="0"/>
                <a:cs typeface="Arial" panose="020B0604020202020204" pitchFamily="34" charset="0"/>
              </a:rPr>
              <a:t> Disipline konu olan olaylar </a:t>
            </a:r>
            <a:r>
              <a:rPr lang="tr-TR" b="1" dirty="0">
                <a:latin typeface="Arial" panose="020B0604020202020204" pitchFamily="34" charset="0"/>
                <a:cs typeface="Arial" panose="020B0604020202020204" pitchFamily="34" charset="0"/>
              </a:rPr>
              <a:t>okul öğrenci ödül ve disiplin kurulunda </a:t>
            </a:r>
            <a:r>
              <a:rPr lang="tr-TR" dirty="0">
                <a:latin typeface="Arial" panose="020B0604020202020204" pitchFamily="34" charset="0"/>
                <a:cs typeface="Arial" panose="020B0604020202020204" pitchFamily="34" charset="0"/>
              </a:rPr>
              <a:t>görüşülüp karara bağlandıktan sonra;</a:t>
            </a:r>
          </a:p>
          <a:p>
            <a:endParaRPr lang="tr-TR" dirty="0">
              <a:latin typeface="Arial" panose="020B0604020202020204" pitchFamily="34" charset="0"/>
              <a:cs typeface="Arial" panose="020B0604020202020204" pitchFamily="34" charset="0"/>
            </a:endParaRPr>
          </a:p>
          <a:p>
            <a:r>
              <a:rPr lang="tr-TR" dirty="0">
                <a:latin typeface="Arial" panose="020B0604020202020204" pitchFamily="34" charset="0"/>
                <a:cs typeface="Arial" panose="020B0604020202020204" pitchFamily="34" charset="0"/>
              </a:rPr>
              <a:t>a) </a:t>
            </a:r>
            <a:r>
              <a:rPr lang="tr-TR" b="1" dirty="0">
                <a:latin typeface="Arial" panose="020B0604020202020204" pitchFamily="34" charset="0"/>
                <a:cs typeface="Arial" panose="020B0604020202020204" pitchFamily="34" charset="0"/>
              </a:rPr>
              <a:t>Kınama ve okuldan kısa süreli uzaklaştırma </a:t>
            </a:r>
            <a:r>
              <a:rPr lang="tr-TR" dirty="0">
                <a:latin typeface="Arial" panose="020B0604020202020204" pitchFamily="34" charset="0"/>
                <a:cs typeface="Arial" panose="020B0604020202020204" pitchFamily="34" charset="0"/>
              </a:rPr>
              <a:t>cezaları </a:t>
            </a:r>
            <a:r>
              <a:rPr lang="tr-TR" b="1" dirty="0">
                <a:latin typeface="Arial" panose="020B0604020202020204" pitchFamily="34" charset="0"/>
                <a:cs typeface="Arial" panose="020B0604020202020204" pitchFamily="34" charset="0"/>
              </a:rPr>
              <a:t>okul müdürünün</a:t>
            </a:r>
            <a:r>
              <a:rPr lang="tr-TR" dirty="0">
                <a:latin typeface="Arial" panose="020B0604020202020204" pitchFamily="34" charset="0"/>
                <a:cs typeface="Arial" panose="020B0604020202020204" pitchFamily="34" charset="0"/>
              </a:rPr>
              <a:t>,</a:t>
            </a:r>
          </a:p>
          <a:p>
            <a:r>
              <a:rPr lang="tr-TR" dirty="0">
                <a:latin typeface="Arial" panose="020B0604020202020204" pitchFamily="34" charset="0"/>
                <a:cs typeface="Arial" panose="020B0604020202020204" pitchFamily="34" charset="0"/>
              </a:rPr>
              <a:t>b) </a:t>
            </a:r>
            <a:r>
              <a:rPr lang="tr-TR" b="1" dirty="0">
                <a:latin typeface="Arial" panose="020B0604020202020204" pitchFamily="34" charset="0"/>
                <a:cs typeface="Arial" panose="020B0604020202020204" pitchFamily="34" charset="0"/>
              </a:rPr>
              <a:t>Okul değiştirme cezası</a:t>
            </a:r>
            <a:r>
              <a:rPr lang="tr-TR" dirty="0">
                <a:latin typeface="Arial" panose="020B0604020202020204" pitchFamily="34" charset="0"/>
                <a:cs typeface="Arial" panose="020B0604020202020204" pitchFamily="34" charset="0"/>
              </a:rPr>
              <a:t>, </a:t>
            </a:r>
            <a:r>
              <a:rPr lang="tr-TR" b="1" dirty="0">
                <a:latin typeface="Arial" panose="020B0604020202020204" pitchFamily="34" charset="0"/>
                <a:cs typeface="Arial" panose="020B0604020202020204" pitchFamily="34" charset="0"/>
              </a:rPr>
              <a:t>ilçe öğrenci disiplin kurulunun</a:t>
            </a:r>
            <a:r>
              <a:rPr lang="tr-TR" dirty="0">
                <a:latin typeface="Arial" panose="020B0604020202020204" pitchFamily="34" charset="0"/>
                <a:cs typeface="Arial" panose="020B0604020202020204" pitchFamily="34" charset="0"/>
              </a:rPr>
              <a:t>,</a:t>
            </a:r>
          </a:p>
          <a:p>
            <a:r>
              <a:rPr lang="tr-TR" dirty="0">
                <a:latin typeface="Arial" panose="020B0604020202020204" pitchFamily="34" charset="0"/>
                <a:cs typeface="Arial" panose="020B0604020202020204" pitchFamily="34" charset="0"/>
              </a:rPr>
              <a:t>c) </a:t>
            </a:r>
            <a:r>
              <a:rPr lang="tr-TR" b="1" dirty="0">
                <a:latin typeface="Arial" panose="020B0604020202020204" pitchFamily="34" charset="0"/>
                <a:cs typeface="Arial" panose="020B0604020202020204" pitchFamily="34" charset="0"/>
              </a:rPr>
              <a:t>Örgün eğitim dışına çıkarma cezası</a:t>
            </a:r>
            <a:r>
              <a:rPr lang="tr-TR" dirty="0">
                <a:latin typeface="Arial" panose="020B0604020202020204" pitchFamily="34" charset="0"/>
                <a:cs typeface="Arial" panose="020B0604020202020204" pitchFamily="34" charset="0"/>
              </a:rPr>
              <a:t>, </a:t>
            </a:r>
            <a:r>
              <a:rPr lang="tr-TR" b="1" dirty="0">
                <a:latin typeface="Arial" panose="020B0604020202020204" pitchFamily="34" charset="0"/>
                <a:cs typeface="Arial" panose="020B0604020202020204" pitchFamily="34" charset="0"/>
              </a:rPr>
              <a:t>il öğrenci disiplin kurulunun</a:t>
            </a:r>
            <a:r>
              <a:rPr lang="tr-TR" dirty="0">
                <a:latin typeface="Arial" panose="020B0604020202020204" pitchFamily="34" charset="0"/>
                <a:cs typeface="Arial" panose="020B0604020202020204" pitchFamily="34" charset="0"/>
              </a:rPr>
              <a:t>,</a:t>
            </a:r>
          </a:p>
          <a:p>
            <a:r>
              <a:rPr lang="tr-TR" dirty="0">
                <a:latin typeface="Arial" panose="020B0604020202020204" pitchFamily="34" charset="0"/>
                <a:cs typeface="Arial" panose="020B0604020202020204" pitchFamily="34" charset="0"/>
              </a:rPr>
              <a:t>onayından sonra uygulanır.</a:t>
            </a:r>
          </a:p>
        </p:txBody>
      </p:sp>
    </p:spTree>
    <p:extLst>
      <p:ext uri="{BB962C8B-B14F-4D97-AF65-F5344CB8AC3E}">
        <p14:creationId xmlns:p14="http://schemas.microsoft.com/office/powerpoint/2010/main" val="8401048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457199" y="188640"/>
            <a:ext cx="8470231" cy="1008112"/>
          </a:xfrm>
          <a:solidFill>
            <a:schemeClr val="bg2"/>
          </a:solidFill>
        </p:spPr>
        <p:txBody>
          <a:bodyPr>
            <a:noAutofit/>
          </a:bodyPr>
          <a:lstStyle/>
          <a:p>
            <a:pPr algn="ctr"/>
            <a:br>
              <a:rPr lang="tr-TR"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r>
              <a:rPr lang="tr-TR" sz="3200" dirty="0">
                <a:solidFill>
                  <a:schemeClr val="tx1"/>
                </a:solidFill>
                <a:latin typeface="Arial" panose="020B0604020202020204" pitchFamily="34" charset="0"/>
                <a:cs typeface="Arial" panose="020B0604020202020204" pitchFamily="34" charset="0"/>
              </a:rPr>
              <a:t>Cezaların işlenmesi, silinmesi, puan iadesi ve dosyaların saklanması</a:t>
            </a:r>
            <a:br>
              <a:rPr lang="tr-TR"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endParaRPr lang="tr-TR" sz="3200" dirty="0">
              <a:solidFill>
                <a:schemeClr val="tx1"/>
              </a:solidFill>
              <a:latin typeface="Arial" panose="020B0604020202020204" pitchFamily="34" charset="0"/>
              <a:cs typeface="Arial" panose="020B0604020202020204" pitchFamily="34" charset="0"/>
            </a:endParaRPr>
          </a:p>
        </p:txBody>
      </p:sp>
      <p:sp>
        <p:nvSpPr>
          <p:cNvPr id="5" name="Metin kutusu 4"/>
          <p:cNvSpPr txBox="1"/>
          <p:nvPr/>
        </p:nvSpPr>
        <p:spPr>
          <a:xfrm>
            <a:off x="395537" y="1412776"/>
            <a:ext cx="8324972" cy="3693319"/>
          </a:xfrm>
          <a:prstGeom prst="rect">
            <a:avLst/>
          </a:prstGeom>
          <a:solidFill>
            <a:schemeClr val="bg1">
              <a:lumMod val="85000"/>
            </a:schemeClr>
          </a:solidFill>
        </p:spPr>
        <p:txBody>
          <a:bodyPr wrap="square" rtlCol="0">
            <a:spAutoFit/>
          </a:bodyPr>
          <a:lstStyle/>
          <a:p>
            <a:r>
              <a:rPr lang="tr-TR" sz="1600" dirty="0"/>
              <a:t> </a:t>
            </a:r>
            <a:endParaRPr lang="tr-TR" dirty="0">
              <a:latin typeface="Arial" panose="020B0604020202020204" pitchFamily="34" charset="0"/>
              <a:cs typeface="Arial" panose="020B0604020202020204" pitchFamily="34" charset="0"/>
            </a:endParaRPr>
          </a:p>
          <a:p>
            <a:r>
              <a:rPr lang="tr-TR" dirty="0">
                <a:latin typeface="Arial" panose="020B0604020202020204" pitchFamily="34" charset="0"/>
                <a:cs typeface="Arial" panose="020B0604020202020204" pitchFamily="34" charset="0"/>
              </a:rPr>
              <a:t> </a:t>
            </a:r>
            <a:endParaRPr lang="tr-TR" sz="2000" dirty="0">
              <a:latin typeface="Arial" panose="020B0604020202020204" pitchFamily="34" charset="0"/>
              <a:cs typeface="Arial" panose="020B0604020202020204" pitchFamily="34" charset="0"/>
            </a:endParaRPr>
          </a:p>
          <a:p>
            <a:r>
              <a:rPr lang="tr-TR" sz="2000" b="1" dirty="0">
                <a:latin typeface="Arial" panose="020B0604020202020204" pitchFamily="34" charset="0"/>
                <a:cs typeface="Arial" panose="020B0604020202020204" pitchFamily="34" charset="0"/>
              </a:rPr>
              <a:t>Davranış puanı iade edilen ve disiplin cezası kaldırılan </a:t>
            </a:r>
            <a:r>
              <a:rPr lang="tr-TR" sz="2000" dirty="0">
                <a:latin typeface="Arial" panose="020B0604020202020204" pitchFamily="34" charset="0"/>
                <a:cs typeface="Arial" panose="020B0604020202020204" pitchFamily="34" charset="0"/>
              </a:rPr>
              <a:t>öğrencinin disiplin </a:t>
            </a:r>
            <a:r>
              <a:rPr lang="tr-TR" sz="2000" b="1" dirty="0">
                <a:latin typeface="Arial" panose="020B0604020202020204" pitchFamily="34" charset="0"/>
                <a:cs typeface="Arial" panose="020B0604020202020204" pitchFamily="34" charset="0"/>
              </a:rPr>
              <a:t>durumuna ilişkin bilgi istendiğinde, öğrencinin disiplin cezası bulunmadığı bildirilir.</a:t>
            </a:r>
          </a:p>
          <a:p>
            <a:endParaRPr lang="tr-TR" sz="2000" dirty="0">
              <a:latin typeface="Arial" panose="020B0604020202020204" pitchFamily="34" charset="0"/>
              <a:cs typeface="Arial" panose="020B0604020202020204" pitchFamily="34" charset="0"/>
            </a:endParaRPr>
          </a:p>
          <a:p>
            <a:r>
              <a:rPr lang="tr-TR" sz="2000" dirty="0">
                <a:latin typeface="Arial" panose="020B0604020202020204" pitchFamily="34" charset="0"/>
                <a:cs typeface="Arial" panose="020B0604020202020204" pitchFamily="34" charset="0"/>
              </a:rPr>
              <a:t>Okul öğrenci ödül ve disiplin kurulu belgeleri ve </a:t>
            </a:r>
            <a:r>
              <a:rPr lang="tr-TR" sz="2000" b="1" dirty="0">
                <a:latin typeface="Arial" panose="020B0604020202020204" pitchFamily="34" charset="0"/>
                <a:cs typeface="Arial" panose="020B0604020202020204" pitchFamily="34" charset="0"/>
              </a:rPr>
              <a:t>araştırma/inceleme/soruşturma dosyası</a:t>
            </a:r>
            <a:r>
              <a:rPr lang="tr-TR" sz="2000" dirty="0">
                <a:latin typeface="Arial" panose="020B0604020202020204" pitchFamily="34" charset="0"/>
                <a:cs typeface="Arial" panose="020B0604020202020204" pitchFamily="34" charset="0"/>
              </a:rPr>
              <a:t> ilgili mevzuat hükümlerince </a:t>
            </a:r>
            <a:r>
              <a:rPr lang="tr-TR" sz="2000" b="1" dirty="0">
                <a:latin typeface="Arial" panose="020B0604020202020204" pitchFamily="34" charset="0"/>
                <a:cs typeface="Arial" panose="020B0604020202020204" pitchFamily="34" charset="0"/>
              </a:rPr>
              <a:t>saklanır.</a:t>
            </a:r>
          </a:p>
          <a:p>
            <a:endParaRPr lang="tr-TR" sz="2000" dirty="0">
              <a:latin typeface="Arial" panose="020B0604020202020204" pitchFamily="34" charset="0"/>
              <a:cs typeface="Arial" panose="020B0604020202020204" pitchFamily="34" charset="0"/>
            </a:endParaRPr>
          </a:p>
          <a:p>
            <a:r>
              <a:rPr lang="tr-TR" sz="2000" dirty="0">
                <a:latin typeface="Arial" panose="020B0604020202020204" pitchFamily="34" charset="0"/>
                <a:cs typeface="Arial" panose="020B0604020202020204" pitchFamily="34" charset="0"/>
              </a:rPr>
              <a:t>Ödül ve disiplin işlemlerine ait veriler; </a:t>
            </a:r>
            <a:r>
              <a:rPr lang="tr-TR" sz="2000" b="1" dirty="0">
                <a:latin typeface="Arial" panose="020B0604020202020204" pitchFamily="34" charset="0"/>
                <a:cs typeface="Arial" panose="020B0604020202020204" pitchFamily="34" charset="0"/>
              </a:rPr>
              <a:t>Bakanlığın ilgili birimlerince  e-Okul/e-</a:t>
            </a:r>
            <a:r>
              <a:rPr lang="tr-TR" sz="2000" b="1" dirty="0" err="1">
                <a:latin typeface="Arial" panose="020B0604020202020204" pitchFamily="34" charset="0"/>
                <a:cs typeface="Arial" panose="020B0604020202020204" pitchFamily="34" charset="0"/>
              </a:rPr>
              <a:t>Mesem</a:t>
            </a:r>
            <a:r>
              <a:rPr lang="tr-TR" sz="2000" b="1" dirty="0">
                <a:latin typeface="Arial" panose="020B0604020202020204" pitchFamily="34" charset="0"/>
                <a:cs typeface="Arial" panose="020B0604020202020204" pitchFamily="34" charset="0"/>
              </a:rPr>
              <a:t> sistemi üzerinden alınır.</a:t>
            </a:r>
          </a:p>
        </p:txBody>
      </p:sp>
    </p:spTree>
    <p:extLst>
      <p:ext uri="{BB962C8B-B14F-4D97-AF65-F5344CB8AC3E}">
        <p14:creationId xmlns:p14="http://schemas.microsoft.com/office/powerpoint/2010/main" val="3954151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457199" y="188640"/>
            <a:ext cx="8470231" cy="1008112"/>
          </a:xfrm>
          <a:solidFill>
            <a:schemeClr val="bg2"/>
          </a:solidFill>
        </p:spPr>
        <p:txBody>
          <a:bodyPr>
            <a:noAutofit/>
          </a:bodyPr>
          <a:lstStyle/>
          <a:p>
            <a:pPr algn="ctr"/>
            <a:br>
              <a:rPr lang="tr-TR"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r>
              <a:rPr lang="tr-TR" sz="3200" dirty="0">
                <a:solidFill>
                  <a:schemeClr val="tx1"/>
                </a:solidFill>
                <a:latin typeface="Arial" panose="020B0604020202020204" pitchFamily="34" charset="0"/>
                <a:cs typeface="Arial" panose="020B0604020202020204" pitchFamily="34" charset="0"/>
              </a:rPr>
              <a:t>Cezaların uygulanması</a:t>
            </a:r>
            <a:br>
              <a:rPr lang="tr-TR"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endParaRPr lang="tr-TR" sz="3200" dirty="0">
              <a:solidFill>
                <a:schemeClr val="tx1"/>
              </a:solidFill>
              <a:latin typeface="Arial" panose="020B0604020202020204" pitchFamily="34" charset="0"/>
              <a:cs typeface="Arial" panose="020B0604020202020204" pitchFamily="34" charset="0"/>
            </a:endParaRPr>
          </a:p>
        </p:txBody>
      </p:sp>
      <p:sp>
        <p:nvSpPr>
          <p:cNvPr id="5" name="Metin kutusu 4"/>
          <p:cNvSpPr txBox="1"/>
          <p:nvPr/>
        </p:nvSpPr>
        <p:spPr>
          <a:xfrm>
            <a:off x="395537" y="1412776"/>
            <a:ext cx="8324972" cy="3170099"/>
          </a:xfrm>
          <a:prstGeom prst="rect">
            <a:avLst/>
          </a:prstGeom>
          <a:solidFill>
            <a:schemeClr val="bg1">
              <a:lumMod val="85000"/>
            </a:schemeClr>
          </a:solidFill>
        </p:spPr>
        <p:txBody>
          <a:bodyPr wrap="square" rtlCol="0">
            <a:spAutoFit/>
          </a:bodyPr>
          <a:lstStyle/>
          <a:p>
            <a:endParaRPr lang="tr-TR" sz="2000" b="1" dirty="0">
              <a:latin typeface="Arial" panose="020B0604020202020204" pitchFamily="34" charset="0"/>
              <a:cs typeface="Arial" panose="020B0604020202020204" pitchFamily="34" charset="0"/>
            </a:endParaRPr>
          </a:p>
          <a:p>
            <a:r>
              <a:rPr lang="tr-TR" sz="2000" b="1" dirty="0">
                <a:latin typeface="Arial" panose="020B0604020202020204" pitchFamily="34" charset="0"/>
                <a:cs typeface="Arial" panose="020B0604020202020204" pitchFamily="34" charset="0"/>
              </a:rPr>
              <a:t>(1) Okuldan kısa süreli uzaklaştırma cezası alan öğrenciler;</a:t>
            </a:r>
          </a:p>
          <a:p>
            <a:endParaRPr lang="tr-TR" sz="2000" b="1" dirty="0">
              <a:latin typeface="Arial" panose="020B0604020202020204" pitchFamily="34" charset="0"/>
              <a:cs typeface="Arial" panose="020B0604020202020204" pitchFamily="34" charset="0"/>
            </a:endParaRPr>
          </a:p>
          <a:p>
            <a:r>
              <a:rPr lang="tr-TR" sz="2000" dirty="0">
                <a:latin typeface="Arial" panose="020B0604020202020204" pitchFamily="34" charset="0"/>
                <a:cs typeface="Arial" panose="020B0604020202020204" pitchFamily="34" charset="0"/>
              </a:rPr>
              <a:t>a) Okulun açık olduğu sürede </a:t>
            </a:r>
            <a:r>
              <a:rPr lang="tr-TR" sz="2000" b="1" dirty="0">
                <a:latin typeface="Arial" panose="020B0604020202020204" pitchFamily="34" charset="0"/>
                <a:cs typeface="Arial" panose="020B0604020202020204" pitchFamily="34" charset="0"/>
              </a:rPr>
              <a:t>bir günden beş güne kadar okul binası, eklentileri ve işletmelerde yapılan her türlü eğitim ve öğretim etkinlikleri, sınav ile staj çalışmalarına katılamazlar.</a:t>
            </a:r>
            <a:r>
              <a:rPr lang="tr-TR" sz="2000" dirty="0">
                <a:latin typeface="Arial" panose="020B0604020202020204" pitchFamily="34" charset="0"/>
                <a:cs typeface="Arial" panose="020B0604020202020204" pitchFamily="34" charset="0"/>
              </a:rPr>
              <a:t> Bu süre  </a:t>
            </a:r>
            <a:r>
              <a:rPr lang="tr-TR" sz="2000" b="1" dirty="0">
                <a:latin typeface="Arial" panose="020B0604020202020204" pitchFamily="34" charset="0"/>
                <a:cs typeface="Arial" panose="020B0604020202020204" pitchFamily="34" charset="0"/>
              </a:rPr>
              <a:t>özürlü devamsızlıktan sayılır.</a:t>
            </a:r>
          </a:p>
          <a:p>
            <a:endParaRPr lang="tr-TR" sz="2000" dirty="0">
              <a:latin typeface="Arial" panose="020B0604020202020204" pitchFamily="34" charset="0"/>
              <a:cs typeface="Arial" panose="020B0604020202020204" pitchFamily="34" charset="0"/>
            </a:endParaRPr>
          </a:p>
          <a:p>
            <a:r>
              <a:rPr lang="tr-TR" sz="2000" dirty="0">
                <a:latin typeface="Arial" panose="020B0604020202020204" pitchFamily="34" charset="0"/>
                <a:cs typeface="Arial" panose="020B0604020202020204" pitchFamily="34" charset="0"/>
              </a:rPr>
              <a:t>b) Öğrencilerin ulusal ya da uluslararası etkinliklere katılıp katılmayacaklarına </a:t>
            </a:r>
            <a:r>
              <a:rPr lang="tr-TR" sz="2000" b="1" dirty="0">
                <a:latin typeface="Arial" panose="020B0604020202020204" pitchFamily="34" charset="0"/>
                <a:cs typeface="Arial" panose="020B0604020202020204" pitchFamily="34" charset="0"/>
              </a:rPr>
              <a:t>okul yönetimince karar verilir.</a:t>
            </a:r>
          </a:p>
        </p:txBody>
      </p:sp>
    </p:spTree>
    <p:extLst>
      <p:ext uri="{BB962C8B-B14F-4D97-AF65-F5344CB8AC3E}">
        <p14:creationId xmlns:p14="http://schemas.microsoft.com/office/powerpoint/2010/main" val="28299505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457199" y="188640"/>
            <a:ext cx="8470231" cy="1008112"/>
          </a:xfrm>
          <a:solidFill>
            <a:schemeClr val="bg2"/>
          </a:solidFill>
        </p:spPr>
        <p:txBody>
          <a:bodyPr>
            <a:noAutofit/>
          </a:bodyPr>
          <a:lstStyle/>
          <a:p>
            <a:pPr algn="ctr"/>
            <a:br>
              <a:rPr lang="tr-TR"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r>
              <a:rPr lang="tr-TR" sz="3200" dirty="0">
                <a:solidFill>
                  <a:schemeClr val="tx1"/>
                </a:solidFill>
                <a:latin typeface="Arial" panose="020B0604020202020204" pitchFamily="34" charset="0"/>
                <a:cs typeface="Arial" panose="020B0604020202020204" pitchFamily="34" charset="0"/>
              </a:rPr>
              <a:t>Cezaların uygulanması</a:t>
            </a:r>
            <a:br>
              <a:rPr lang="tr-TR"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endParaRPr lang="tr-TR" sz="3200" dirty="0">
              <a:solidFill>
                <a:schemeClr val="tx1"/>
              </a:solidFill>
              <a:latin typeface="Arial" panose="020B0604020202020204" pitchFamily="34" charset="0"/>
              <a:cs typeface="Arial" panose="020B0604020202020204" pitchFamily="34" charset="0"/>
            </a:endParaRPr>
          </a:p>
        </p:txBody>
      </p:sp>
      <p:sp>
        <p:nvSpPr>
          <p:cNvPr id="5" name="Metin kutusu 4"/>
          <p:cNvSpPr txBox="1"/>
          <p:nvPr/>
        </p:nvSpPr>
        <p:spPr>
          <a:xfrm>
            <a:off x="395537" y="1412776"/>
            <a:ext cx="8324972" cy="4339650"/>
          </a:xfrm>
          <a:prstGeom prst="rect">
            <a:avLst/>
          </a:prstGeom>
          <a:solidFill>
            <a:schemeClr val="bg1">
              <a:lumMod val="85000"/>
            </a:schemeClr>
          </a:solidFill>
        </p:spPr>
        <p:txBody>
          <a:bodyPr wrap="square" rtlCol="0">
            <a:spAutoFit/>
          </a:bodyPr>
          <a:lstStyle/>
          <a:p>
            <a:r>
              <a:rPr lang="tr-TR" b="1" dirty="0">
                <a:latin typeface="Arial" panose="020B0604020202020204" pitchFamily="34" charset="0"/>
                <a:cs typeface="Arial" panose="020B0604020202020204" pitchFamily="34" charset="0"/>
              </a:rPr>
              <a:t>2) Okul değiştirme cezası alan öğrenciler;</a:t>
            </a:r>
          </a:p>
          <a:p>
            <a:endParaRPr lang="tr-TR" b="1" dirty="0">
              <a:latin typeface="Arial" panose="020B0604020202020204" pitchFamily="34" charset="0"/>
              <a:cs typeface="Arial" panose="020B0604020202020204" pitchFamily="34" charset="0"/>
            </a:endParaRPr>
          </a:p>
          <a:p>
            <a:r>
              <a:rPr lang="tr-TR" sz="1600" b="1" dirty="0">
                <a:latin typeface="Arial" panose="020B0604020202020204" pitchFamily="34" charset="0"/>
                <a:cs typeface="Arial" panose="020B0604020202020204" pitchFamily="34" charset="0"/>
              </a:rPr>
              <a:t>a)  </a:t>
            </a:r>
            <a:r>
              <a:rPr lang="tr-TR" sz="1600" dirty="0">
                <a:latin typeface="Arial" panose="020B0604020202020204" pitchFamily="34" charset="0"/>
                <a:cs typeface="Arial" panose="020B0604020202020204" pitchFamily="34" charset="0"/>
              </a:rPr>
              <a:t>Millî eğitim müdürlüklerince </a:t>
            </a:r>
            <a:r>
              <a:rPr lang="tr-TR" sz="1600" b="1" dirty="0">
                <a:latin typeface="Arial" panose="020B0604020202020204" pitchFamily="34" charset="0"/>
                <a:cs typeface="Arial" panose="020B0604020202020204" pitchFamily="34" charset="0"/>
              </a:rPr>
              <a:t>öğrenci velisi bilgilendirilerek </a:t>
            </a:r>
            <a:r>
              <a:rPr lang="tr-TR" sz="1600" dirty="0">
                <a:latin typeface="Arial" panose="020B0604020202020204" pitchFamily="34" charset="0"/>
                <a:cs typeface="Arial" panose="020B0604020202020204" pitchFamily="34" charset="0"/>
              </a:rPr>
              <a:t>okul türleri ve bu Yönetmeliğin nakille ilgili hükümleri göz önünde bulundurularak </a:t>
            </a:r>
            <a:r>
              <a:rPr lang="tr-TR" sz="1600" b="1" dirty="0">
                <a:latin typeface="Arial" panose="020B0604020202020204" pitchFamily="34" charset="0"/>
                <a:cs typeface="Arial" panose="020B0604020202020204" pitchFamily="34" charset="0"/>
              </a:rPr>
              <a:t>uygun okullara 5 iş günü içerisinde tercih yapılması sağlanır</a:t>
            </a:r>
            <a:r>
              <a:rPr lang="tr-TR" sz="1600" dirty="0">
                <a:latin typeface="Arial" panose="020B0604020202020204" pitchFamily="34" charset="0"/>
                <a:cs typeface="Arial" panose="020B0604020202020204" pitchFamily="34" charset="0"/>
              </a:rPr>
              <a:t>.  Velisi tarafından tercih yapılmayan </a:t>
            </a:r>
            <a:r>
              <a:rPr lang="tr-TR" sz="1600" b="1" dirty="0">
                <a:latin typeface="Arial" panose="020B0604020202020204" pitchFamily="34" charset="0"/>
                <a:cs typeface="Arial" panose="020B0604020202020204" pitchFamily="34" charset="0"/>
              </a:rPr>
              <a:t>öğrencinin nakli ilgili öğrenci yerleştirme ve nakil komisyonunca resen gerçekleştirilir. </a:t>
            </a:r>
            <a:r>
              <a:rPr lang="tr-TR" sz="1600" dirty="0">
                <a:latin typeface="Arial" panose="020B0604020202020204" pitchFamily="34" charset="0"/>
                <a:cs typeface="Arial" panose="020B0604020202020204" pitchFamily="34" charset="0"/>
              </a:rPr>
              <a:t>Aynı ilde öğrencinin devam edebileceği programın bulunmaması hâlinde Bakanlığın ilgili birimiyle işbirliği yapılarak gerekli tedbirler alınır.</a:t>
            </a:r>
          </a:p>
          <a:p>
            <a:endParaRPr lang="tr-TR" sz="1600" dirty="0">
              <a:latin typeface="Arial" panose="020B0604020202020204" pitchFamily="34" charset="0"/>
              <a:cs typeface="Arial" panose="020B0604020202020204" pitchFamily="34" charset="0"/>
            </a:endParaRPr>
          </a:p>
          <a:p>
            <a:r>
              <a:rPr lang="tr-TR" sz="1600" b="1" dirty="0">
                <a:latin typeface="Arial" panose="020B0604020202020204" pitchFamily="34" charset="0"/>
                <a:cs typeface="Arial" panose="020B0604020202020204" pitchFamily="34" charset="0"/>
              </a:rPr>
              <a:t>b) </a:t>
            </a:r>
            <a:r>
              <a:rPr lang="tr-TR" sz="1600" dirty="0">
                <a:latin typeface="Arial" panose="020B0604020202020204" pitchFamily="34" charset="0"/>
                <a:cs typeface="Arial" panose="020B0604020202020204" pitchFamily="34" charset="0"/>
              </a:rPr>
              <a:t>Okul değiştirme cezası alan öğrenciler, </a:t>
            </a:r>
            <a:r>
              <a:rPr lang="tr-TR" sz="1600" b="1" dirty="0">
                <a:latin typeface="Arial" panose="020B0604020202020204" pitchFamily="34" charset="0"/>
                <a:cs typeface="Arial" panose="020B0604020202020204" pitchFamily="34" charset="0"/>
              </a:rPr>
              <a:t>ceza aldıkları okula dönemezler,</a:t>
            </a:r>
          </a:p>
          <a:p>
            <a:endParaRPr lang="tr-TR" sz="1600" b="1" dirty="0">
              <a:latin typeface="Arial" panose="020B0604020202020204" pitchFamily="34" charset="0"/>
              <a:cs typeface="Arial" panose="020B0604020202020204" pitchFamily="34" charset="0"/>
            </a:endParaRPr>
          </a:p>
          <a:p>
            <a:r>
              <a:rPr lang="tr-TR" sz="1600" b="1" dirty="0">
                <a:latin typeface="Arial" panose="020B0604020202020204" pitchFamily="34" charset="0"/>
                <a:cs typeface="Arial" panose="020B0604020202020204" pitchFamily="34" charset="0"/>
              </a:rPr>
              <a:t>c) </a:t>
            </a:r>
            <a:r>
              <a:rPr lang="tr-TR" sz="1600" dirty="0">
                <a:latin typeface="Arial" panose="020B0604020202020204" pitchFamily="34" charset="0"/>
                <a:cs typeface="Arial" panose="020B0604020202020204" pitchFamily="34" charset="0"/>
              </a:rPr>
              <a:t>Öğrencinin kayıtlı olduğu okul dışında; kaldığı pansiyonda, ders, kurs veya telafi eğitimi aldığı okullarda, disiplin olaylarına karışıp bir başka okula nakledilen öğrencilerden; </a:t>
            </a:r>
            <a:r>
              <a:rPr lang="tr-TR" sz="1600" b="1" dirty="0">
                <a:latin typeface="Arial" panose="020B0604020202020204" pitchFamily="34" charset="0"/>
                <a:cs typeface="Arial" panose="020B0604020202020204" pitchFamily="34" charset="0"/>
              </a:rPr>
              <a:t>naklen geldiği okul tarafından okul değiştirme cezası verilenlere yeniden okul değişikliği yaptırılmaz </a:t>
            </a:r>
            <a:r>
              <a:rPr lang="tr-TR" sz="1600" dirty="0">
                <a:latin typeface="Arial" panose="020B0604020202020204" pitchFamily="34" charset="0"/>
                <a:cs typeface="Arial" panose="020B0604020202020204" pitchFamily="34" charset="0"/>
              </a:rPr>
              <a:t>ve nakil durumları, </a:t>
            </a:r>
            <a:r>
              <a:rPr lang="tr-TR" sz="1600" b="1" dirty="0">
                <a:latin typeface="Arial" panose="020B0604020202020204" pitchFamily="34" charset="0"/>
                <a:cs typeface="Arial" panose="020B0604020202020204" pitchFamily="34" charset="0"/>
              </a:rPr>
              <a:t>aldıkları cezayla ilişkilendirilerek kayıtlarda belirtilir</a:t>
            </a:r>
            <a:r>
              <a:rPr lang="tr-TR" sz="1600" dirty="0">
                <a:latin typeface="Arial" panose="020B0604020202020204" pitchFamily="34" charset="0"/>
                <a:cs typeface="Arial" panose="020B0604020202020204" pitchFamily="34" charset="0"/>
              </a:rPr>
              <a:t>. Süresi içinde itirazda bulunulması hâlinde, </a:t>
            </a:r>
            <a:r>
              <a:rPr lang="tr-TR" sz="1600" b="1" dirty="0">
                <a:latin typeface="Arial" panose="020B0604020202020204" pitchFamily="34" charset="0"/>
                <a:cs typeface="Arial" panose="020B0604020202020204" pitchFamily="34" charset="0"/>
              </a:rPr>
              <a:t>itiraza ilişkin karar verilinceye kadar ceza uygulanmaz.</a:t>
            </a:r>
          </a:p>
        </p:txBody>
      </p:sp>
    </p:spTree>
    <p:extLst>
      <p:ext uri="{BB962C8B-B14F-4D97-AF65-F5344CB8AC3E}">
        <p14:creationId xmlns:p14="http://schemas.microsoft.com/office/powerpoint/2010/main" val="2166500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457199" y="188640"/>
            <a:ext cx="8470231" cy="1008112"/>
          </a:xfrm>
          <a:solidFill>
            <a:schemeClr val="bg2"/>
          </a:solidFill>
        </p:spPr>
        <p:txBody>
          <a:bodyPr>
            <a:noAutofit/>
          </a:bodyPr>
          <a:lstStyle/>
          <a:p>
            <a:pPr algn="ctr"/>
            <a:br>
              <a:rPr lang="tr-TR"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r>
              <a:rPr lang="tr-TR" sz="3200" dirty="0">
                <a:solidFill>
                  <a:schemeClr val="tx1"/>
                </a:solidFill>
                <a:latin typeface="Arial" panose="020B0604020202020204" pitchFamily="34" charset="0"/>
                <a:cs typeface="Arial" panose="020B0604020202020204" pitchFamily="34" charset="0"/>
              </a:rPr>
              <a:t>Cezaların uygulanması</a:t>
            </a:r>
            <a:br>
              <a:rPr lang="tr-TR"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endParaRPr lang="tr-TR" sz="3200" dirty="0">
              <a:solidFill>
                <a:schemeClr val="tx1"/>
              </a:solidFill>
              <a:latin typeface="Arial" panose="020B0604020202020204" pitchFamily="34" charset="0"/>
              <a:cs typeface="Arial" panose="020B0604020202020204" pitchFamily="34" charset="0"/>
            </a:endParaRPr>
          </a:p>
        </p:txBody>
      </p:sp>
      <p:sp>
        <p:nvSpPr>
          <p:cNvPr id="5" name="Metin kutusu 4"/>
          <p:cNvSpPr txBox="1"/>
          <p:nvPr/>
        </p:nvSpPr>
        <p:spPr>
          <a:xfrm>
            <a:off x="395537" y="1412776"/>
            <a:ext cx="8324972" cy="2031325"/>
          </a:xfrm>
          <a:prstGeom prst="rect">
            <a:avLst/>
          </a:prstGeom>
          <a:solidFill>
            <a:schemeClr val="bg1">
              <a:lumMod val="85000"/>
            </a:schemeClr>
          </a:solidFill>
        </p:spPr>
        <p:txBody>
          <a:bodyPr wrap="square" rtlCol="0">
            <a:spAutoFit/>
          </a:bodyPr>
          <a:lstStyle/>
          <a:p>
            <a:r>
              <a:rPr lang="tr-TR" b="1" dirty="0">
                <a:latin typeface="Arial" panose="020B0604020202020204" pitchFamily="34" charset="0"/>
                <a:cs typeface="Arial" panose="020B0604020202020204" pitchFamily="34" charset="0"/>
              </a:rPr>
              <a:t>3) Örgün eğitim dışına çıkarma cezası alan öğrenciler;</a:t>
            </a:r>
          </a:p>
          <a:p>
            <a:endParaRPr lang="tr-TR" b="1" dirty="0">
              <a:latin typeface="Arial" panose="020B0604020202020204" pitchFamily="34" charset="0"/>
              <a:cs typeface="Arial" panose="020B0604020202020204" pitchFamily="34" charset="0"/>
            </a:endParaRPr>
          </a:p>
          <a:p>
            <a:r>
              <a:rPr lang="tr-TR" dirty="0">
                <a:latin typeface="Arial" panose="020B0604020202020204" pitchFamily="34" charset="0"/>
                <a:cs typeface="Arial" panose="020B0604020202020204" pitchFamily="34" charset="0"/>
              </a:rPr>
              <a:t>a) </a:t>
            </a:r>
            <a:r>
              <a:rPr lang="tr-TR" b="1" dirty="0">
                <a:latin typeface="Arial" panose="020B0604020202020204" pitchFamily="34" charset="0"/>
                <a:cs typeface="Arial" panose="020B0604020202020204" pitchFamily="34" charset="0"/>
              </a:rPr>
              <a:t>Akşam liseleri dışında</a:t>
            </a:r>
            <a:r>
              <a:rPr lang="tr-TR" dirty="0">
                <a:latin typeface="Arial" panose="020B0604020202020204" pitchFamily="34" charset="0"/>
                <a:cs typeface="Arial" panose="020B0604020202020204" pitchFamily="34" charset="0"/>
              </a:rPr>
              <a:t> devam zorunluluğu olan </a:t>
            </a:r>
            <a:r>
              <a:rPr lang="tr-TR" b="1" dirty="0">
                <a:latin typeface="Arial" panose="020B0604020202020204" pitchFamily="34" charset="0"/>
                <a:cs typeface="Arial" panose="020B0604020202020204" pitchFamily="34" charset="0"/>
              </a:rPr>
              <a:t>okullara kayıt yaptıramaz</a:t>
            </a:r>
            <a:r>
              <a:rPr lang="tr-TR" dirty="0">
                <a:latin typeface="Arial" panose="020B0604020202020204" pitchFamily="34" charset="0"/>
                <a:cs typeface="Arial" panose="020B0604020202020204" pitchFamily="34" charset="0"/>
              </a:rPr>
              <a:t>.</a:t>
            </a:r>
          </a:p>
          <a:p>
            <a:endParaRPr lang="tr-TR" dirty="0">
              <a:latin typeface="Arial" panose="020B0604020202020204" pitchFamily="34" charset="0"/>
              <a:cs typeface="Arial" panose="020B0604020202020204" pitchFamily="34" charset="0"/>
            </a:endParaRPr>
          </a:p>
          <a:p>
            <a:r>
              <a:rPr lang="tr-TR" dirty="0">
                <a:latin typeface="Arial" panose="020B0604020202020204" pitchFamily="34" charset="0"/>
                <a:cs typeface="Arial" panose="020B0604020202020204" pitchFamily="34" charset="0"/>
              </a:rPr>
              <a:t>b)  Açık Öğretim Lisesi, Mesleki Açık Öğretim Lisesi veya Açık Öğretim İmam Hatip Lisesine gönderilir.</a:t>
            </a:r>
          </a:p>
          <a:p>
            <a:r>
              <a:rPr lang="tr-TR" b="1" dirty="0"/>
              <a:t> </a:t>
            </a:r>
            <a:endParaRPr lang="tr-TR" dirty="0"/>
          </a:p>
        </p:txBody>
      </p:sp>
    </p:spTree>
    <p:extLst>
      <p:ext uri="{BB962C8B-B14F-4D97-AF65-F5344CB8AC3E}">
        <p14:creationId xmlns:p14="http://schemas.microsoft.com/office/powerpoint/2010/main" val="8580189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457199" y="188640"/>
            <a:ext cx="8470231" cy="1008112"/>
          </a:xfrm>
          <a:solidFill>
            <a:schemeClr val="bg2"/>
          </a:solidFill>
        </p:spPr>
        <p:txBody>
          <a:bodyPr>
            <a:noAutofit/>
          </a:bodyPr>
          <a:lstStyle/>
          <a:p>
            <a:pPr algn="ctr"/>
            <a:br>
              <a:rPr lang="tr-TR"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r>
              <a:rPr lang="tr-TR" sz="3200" dirty="0">
                <a:solidFill>
                  <a:schemeClr val="tx1"/>
                </a:solidFill>
                <a:latin typeface="Arial" panose="020B0604020202020204" pitchFamily="34" charset="0"/>
                <a:cs typeface="Arial" panose="020B0604020202020204" pitchFamily="34" charset="0"/>
              </a:rPr>
              <a:t>Ceza alan veya hakkında tedbir kararı verilen öğrencilerin sınavları</a:t>
            </a:r>
            <a:br>
              <a:rPr lang="tr-TR"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endParaRPr lang="tr-TR" sz="3200" dirty="0">
              <a:solidFill>
                <a:schemeClr val="tx1"/>
              </a:solidFill>
              <a:latin typeface="Arial" panose="020B0604020202020204" pitchFamily="34" charset="0"/>
              <a:cs typeface="Arial" panose="020B0604020202020204" pitchFamily="34" charset="0"/>
            </a:endParaRPr>
          </a:p>
        </p:txBody>
      </p:sp>
      <p:sp>
        <p:nvSpPr>
          <p:cNvPr id="5" name="Metin kutusu 4"/>
          <p:cNvSpPr txBox="1"/>
          <p:nvPr/>
        </p:nvSpPr>
        <p:spPr>
          <a:xfrm>
            <a:off x="395537" y="1412776"/>
            <a:ext cx="8324972" cy="3693319"/>
          </a:xfrm>
          <a:prstGeom prst="rect">
            <a:avLst/>
          </a:prstGeom>
          <a:solidFill>
            <a:schemeClr val="bg1">
              <a:lumMod val="85000"/>
            </a:schemeClr>
          </a:solidFill>
        </p:spPr>
        <p:txBody>
          <a:bodyPr wrap="square" rtlCol="0">
            <a:spAutoFit/>
          </a:bodyPr>
          <a:lstStyle/>
          <a:p>
            <a:endParaRPr lang="tr-TR" b="1" dirty="0">
              <a:latin typeface="Arial" panose="020B0604020202020204" pitchFamily="34" charset="0"/>
              <a:cs typeface="Arial" panose="020B0604020202020204" pitchFamily="34" charset="0"/>
            </a:endParaRPr>
          </a:p>
          <a:p>
            <a:endParaRPr lang="tr-TR" b="1" dirty="0">
              <a:latin typeface="Arial" panose="020B0604020202020204" pitchFamily="34" charset="0"/>
              <a:cs typeface="Arial" panose="020B0604020202020204" pitchFamily="34" charset="0"/>
            </a:endParaRPr>
          </a:p>
          <a:p>
            <a:r>
              <a:rPr lang="tr-TR" b="1" dirty="0">
                <a:latin typeface="Arial" panose="020B0604020202020204" pitchFamily="34" charset="0"/>
                <a:cs typeface="Arial" panose="020B0604020202020204" pitchFamily="34" charset="0"/>
              </a:rPr>
              <a:t>(1) Okuldan kısa süreli uzaklaştırma cezası alan ya da hakkında verilen tedbir kararı doğrultusunda okuldan geçici olarak uzaklaştırılan </a:t>
            </a:r>
            <a:r>
              <a:rPr lang="tr-TR" dirty="0">
                <a:latin typeface="Arial" panose="020B0604020202020204" pitchFamily="34" charset="0"/>
                <a:cs typeface="Arial" panose="020B0604020202020204" pitchFamily="34" charset="0"/>
              </a:rPr>
              <a:t>öğrencilerin, bu sürede </a:t>
            </a:r>
            <a:r>
              <a:rPr lang="tr-TR" b="1" dirty="0">
                <a:latin typeface="Arial" panose="020B0604020202020204" pitchFamily="34" charset="0"/>
                <a:cs typeface="Arial" panose="020B0604020202020204" pitchFamily="34" charset="0"/>
              </a:rPr>
              <a:t>katılamadıkları sınavların yerine, okul yönetimlerince belirlenen tarihlerde sınavlara alınmaları sağlanır</a:t>
            </a:r>
            <a:r>
              <a:rPr lang="tr-TR" dirty="0">
                <a:latin typeface="Arial" panose="020B0604020202020204" pitchFamily="34" charset="0"/>
                <a:cs typeface="Arial" panose="020B0604020202020204" pitchFamily="34" charset="0"/>
              </a:rPr>
              <a:t>.</a:t>
            </a:r>
          </a:p>
          <a:p>
            <a:endParaRPr lang="tr-TR" b="1" dirty="0">
              <a:latin typeface="Arial" panose="020B0604020202020204" pitchFamily="34" charset="0"/>
              <a:cs typeface="Arial" panose="020B0604020202020204" pitchFamily="34" charset="0"/>
            </a:endParaRPr>
          </a:p>
          <a:p>
            <a:r>
              <a:rPr lang="tr-TR" b="1" dirty="0">
                <a:latin typeface="Arial" panose="020B0604020202020204" pitchFamily="34" charset="0"/>
                <a:cs typeface="Arial" panose="020B0604020202020204" pitchFamily="34" charset="0"/>
              </a:rPr>
              <a:t> Zararın ödetilmesi</a:t>
            </a:r>
          </a:p>
          <a:p>
            <a:endParaRPr lang="tr-TR" dirty="0">
              <a:latin typeface="Arial" panose="020B0604020202020204" pitchFamily="34" charset="0"/>
              <a:cs typeface="Arial" panose="020B0604020202020204" pitchFamily="34" charset="0"/>
            </a:endParaRPr>
          </a:p>
          <a:p>
            <a:r>
              <a:rPr lang="tr-TR" dirty="0">
                <a:latin typeface="Arial" panose="020B0604020202020204" pitchFamily="34" charset="0"/>
                <a:cs typeface="Arial" panose="020B0604020202020204" pitchFamily="34" charset="0"/>
              </a:rPr>
              <a:t>Takdir edilen disiplin cezasının yanında okul mallarına verilen zararlar, zarara yol açan öğrencilerin </a:t>
            </a:r>
            <a:r>
              <a:rPr lang="tr-TR" b="1" dirty="0">
                <a:latin typeface="Arial" panose="020B0604020202020204" pitchFamily="34" charset="0"/>
                <a:cs typeface="Arial" panose="020B0604020202020204" pitchFamily="34" charset="0"/>
              </a:rPr>
              <a:t>velilerine </a:t>
            </a:r>
            <a:r>
              <a:rPr lang="tr-TR" b="1" dirty="0" err="1">
                <a:latin typeface="Arial" panose="020B0604020202020204" pitchFamily="34" charset="0"/>
                <a:cs typeface="Arial" panose="020B0604020202020204" pitchFamily="34" charset="0"/>
              </a:rPr>
              <a:t>rızaen</a:t>
            </a:r>
            <a:r>
              <a:rPr lang="tr-TR" b="1" dirty="0">
                <a:latin typeface="Arial" panose="020B0604020202020204" pitchFamily="34" charset="0"/>
                <a:cs typeface="Arial" panose="020B0604020202020204" pitchFamily="34" charset="0"/>
              </a:rPr>
              <a:t> veya sulh yoluyla ödettirilir. </a:t>
            </a:r>
            <a:r>
              <a:rPr lang="tr-TR" dirty="0">
                <a:latin typeface="Arial" panose="020B0604020202020204" pitchFamily="34" charset="0"/>
                <a:cs typeface="Arial" panose="020B0604020202020204" pitchFamily="34" charset="0"/>
              </a:rPr>
              <a:t>Ödeme yapılmadığı takdirde oluşan zarar, genel hükümlere göre adli yargıda dava açmak suretiyle tahsil edilir.</a:t>
            </a:r>
          </a:p>
        </p:txBody>
      </p:sp>
    </p:spTree>
    <p:extLst>
      <p:ext uri="{BB962C8B-B14F-4D97-AF65-F5344CB8AC3E}">
        <p14:creationId xmlns:p14="http://schemas.microsoft.com/office/powerpoint/2010/main" val="27796526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457199" y="188640"/>
            <a:ext cx="8470231" cy="1008112"/>
          </a:xfrm>
          <a:solidFill>
            <a:schemeClr val="bg2"/>
          </a:solidFill>
        </p:spPr>
        <p:txBody>
          <a:bodyPr>
            <a:noAutofit/>
          </a:bodyPr>
          <a:lstStyle/>
          <a:p>
            <a:pPr algn="ctr"/>
            <a:br>
              <a:rPr lang="tr-TR"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r>
              <a:rPr lang="tr-TR" sz="3200" dirty="0">
                <a:solidFill>
                  <a:schemeClr val="tx1"/>
                </a:solidFill>
                <a:latin typeface="Arial" panose="020B0604020202020204" pitchFamily="34" charset="0"/>
                <a:cs typeface="Arial" panose="020B0604020202020204" pitchFamily="34" charset="0"/>
              </a:rPr>
              <a:t>Tedbir kararı</a:t>
            </a:r>
            <a:br>
              <a:rPr lang="tr-TR"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endParaRPr lang="tr-TR" sz="3200" dirty="0">
              <a:solidFill>
                <a:schemeClr val="tx1"/>
              </a:solidFill>
              <a:latin typeface="Arial" panose="020B0604020202020204" pitchFamily="34" charset="0"/>
              <a:cs typeface="Arial" panose="020B0604020202020204" pitchFamily="34" charset="0"/>
            </a:endParaRPr>
          </a:p>
        </p:txBody>
      </p:sp>
      <p:sp>
        <p:nvSpPr>
          <p:cNvPr id="5" name="Metin kutusu 4"/>
          <p:cNvSpPr txBox="1"/>
          <p:nvPr/>
        </p:nvSpPr>
        <p:spPr>
          <a:xfrm>
            <a:off x="395537" y="1412776"/>
            <a:ext cx="8324972" cy="4801314"/>
          </a:xfrm>
          <a:prstGeom prst="rect">
            <a:avLst/>
          </a:prstGeom>
          <a:solidFill>
            <a:schemeClr val="bg1">
              <a:lumMod val="85000"/>
            </a:schemeClr>
          </a:solidFill>
        </p:spPr>
        <p:txBody>
          <a:bodyPr wrap="square" rtlCol="0">
            <a:spAutoFit/>
          </a:bodyPr>
          <a:lstStyle/>
          <a:p>
            <a:r>
              <a:rPr lang="tr-TR" b="1" dirty="0">
                <a:latin typeface="Arial" panose="020B0604020202020204" pitchFamily="34" charset="0"/>
                <a:cs typeface="Arial" panose="020B0604020202020204" pitchFamily="34" charset="0"/>
              </a:rPr>
              <a:t>(1)</a:t>
            </a:r>
            <a:r>
              <a:rPr lang="tr-TR" dirty="0">
                <a:latin typeface="Arial" panose="020B0604020202020204" pitchFamily="34" charset="0"/>
                <a:cs typeface="Arial" panose="020B0604020202020204" pitchFamily="34" charset="0"/>
              </a:rPr>
              <a:t> Müdür, disiplin olaylarında öğrenciyi bir taraftan okul öğrenci ödül ve disiplin kuruluna sevk etmekle birlikte, gerektiğinde </a:t>
            </a:r>
            <a:r>
              <a:rPr lang="tr-TR" b="1" dirty="0">
                <a:latin typeface="Arial" panose="020B0604020202020204" pitchFamily="34" charset="0"/>
                <a:cs typeface="Arial" panose="020B0604020202020204" pitchFamily="34" charset="0"/>
              </a:rPr>
              <a:t>kurula sevkten önce veya sonra, kovuşturmanın tamamlanmasını ve sonucunu beklemeden acele bir tedbir olmak üzere on iş gününü geçmemek kaydıyla </a:t>
            </a:r>
            <a:r>
              <a:rPr lang="tr-TR" dirty="0">
                <a:latin typeface="Arial" panose="020B0604020202020204" pitchFamily="34" charset="0"/>
                <a:cs typeface="Arial" panose="020B0604020202020204" pitchFamily="34" charset="0"/>
              </a:rPr>
              <a:t>millî eğitim müdürünü bilgilendirerek uygun göreceği süre kadar </a:t>
            </a:r>
            <a:r>
              <a:rPr lang="tr-TR" b="1" dirty="0">
                <a:latin typeface="Arial" panose="020B0604020202020204" pitchFamily="34" charset="0"/>
                <a:cs typeface="Arial" panose="020B0604020202020204" pitchFamily="34" charset="0"/>
              </a:rPr>
              <a:t>geçici olarak okuldan uzaklaştırabilir</a:t>
            </a:r>
            <a:r>
              <a:rPr lang="tr-TR" dirty="0">
                <a:latin typeface="Arial" panose="020B0604020202020204" pitchFamily="34" charset="0"/>
                <a:cs typeface="Arial" panose="020B0604020202020204" pitchFamily="34" charset="0"/>
              </a:rPr>
              <a:t>. Bu durumdaki öğrenciler, </a:t>
            </a:r>
            <a:r>
              <a:rPr lang="tr-TR" b="1" dirty="0">
                <a:latin typeface="Arial" panose="020B0604020202020204" pitchFamily="34" charset="0"/>
                <a:cs typeface="Arial" panose="020B0604020202020204" pitchFamily="34" charset="0"/>
              </a:rPr>
              <a:t>ders ve sınavlarla diğer etkinliklere alınmazlar. Hakkında tedbir kararı verilen öğrencinin okuldan uzaklaştırıldığı süre devamsızlıktan sayılmaz.</a:t>
            </a:r>
          </a:p>
          <a:p>
            <a:endParaRPr lang="tr-TR" dirty="0">
              <a:latin typeface="Arial" panose="020B0604020202020204" pitchFamily="34" charset="0"/>
              <a:cs typeface="Arial" panose="020B0604020202020204" pitchFamily="34" charset="0"/>
            </a:endParaRPr>
          </a:p>
          <a:p>
            <a:r>
              <a:rPr lang="tr-TR" b="1" dirty="0">
                <a:latin typeface="Arial" panose="020B0604020202020204" pitchFamily="34" charset="0"/>
                <a:cs typeface="Arial" panose="020B0604020202020204" pitchFamily="34" charset="0"/>
              </a:rPr>
              <a:t>(2) </a:t>
            </a:r>
            <a:r>
              <a:rPr lang="tr-TR" dirty="0">
                <a:latin typeface="Arial" panose="020B0604020202020204" pitchFamily="34" charset="0"/>
                <a:cs typeface="Arial" panose="020B0604020202020204" pitchFamily="34" charset="0"/>
              </a:rPr>
              <a:t>Tedbir kararının alınmasını izleyen </a:t>
            </a:r>
            <a:r>
              <a:rPr lang="tr-TR" b="1" dirty="0">
                <a:latin typeface="Arial" panose="020B0604020202020204" pitchFamily="34" charset="0"/>
                <a:cs typeface="Arial" panose="020B0604020202020204" pitchFamily="34" charset="0"/>
              </a:rPr>
              <a:t>en geç üç iş günü içinde disiplin işlemine başlanır ve okul öğrenci ödül ve disiplin kuruluna sevkinden itibaren en geç on iş günü içinde durumu karara bağlanır.</a:t>
            </a:r>
            <a:r>
              <a:rPr lang="tr-TR" dirty="0">
                <a:latin typeface="Arial" panose="020B0604020202020204" pitchFamily="34" charset="0"/>
                <a:cs typeface="Arial" panose="020B0604020202020204" pitchFamily="34" charset="0"/>
              </a:rPr>
              <a:t> Aksi takdirde alınan tedbir kararı, </a:t>
            </a:r>
            <a:r>
              <a:rPr lang="tr-TR" b="1" dirty="0">
                <a:latin typeface="Arial" panose="020B0604020202020204" pitchFamily="34" charset="0"/>
                <a:cs typeface="Arial" panose="020B0604020202020204" pitchFamily="34" charset="0"/>
              </a:rPr>
              <a:t>kendiliğinden kalkmış sayılır</a:t>
            </a:r>
            <a:r>
              <a:rPr lang="tr-TR" dirty="0">
                <a:latin typeface="Arial" panose="020B0604020202020204" pitchFamily="34" charset="0"/>
                <a:cs typeface="Arial" panose="020B0604020202020204" pitchFamily="34" charset="0"/>
              </a:rPr>
              <a:t>. Haklı ve zorlayıcı sebeplerin devamı hâlinde millî eğitim müdürünün onayına bağlı olarak tedbir kararı, </a:t>
            </a:r>
            <a:r>
              <a:rPr lang="tr-TR" b="1" dirty="0">
                <a:latin typeface="Arial" panose="020B0604020202020204" pitchFamily="34" charset="0"/>
                <a:cs typeface="Arial" panose="020B0604020202020204" pitchFamily="34" charset="0"/>
              </a:rPr>
              <a:t>iki kez daha uzatılabilir.</a:t>
            </a:r>
          </a:p>
          <a:p>
            <a:endParaRPr lang="tr-TR" b="1" dirty="0">
              <a:latin typeface="Arial" panose="020B0604020202020204" pitchFamily="34" charset="0"/>
              <a:cs typeface="Arial" panose="020B0604020202020204" pitchFamily="34" charset="0"/>
            </a:endParaRPr>
          </a:p>
          <a:p>
            <a:r>
              <a:rPr lang="tr-TR" b="1"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3389810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457199" y="188640"/>
            <a:ext cx="8470231" cy="1008112"/>
          </a:xfrm>
          <a:solidFill>
            <a:schemeClr val="bg2"/>
          </a:solidFill>
        </p:spPr>
        <p:txBody>
          <a:bodyPr>
            <a:noAutofit/>
          </a:bodyPr>
          <a:lstStyle/>
          <a:p>
            <a:pPr algn="ctr"/>
            <a:br>
              <a:rPr lang="tr-TR"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r>
              <a:rPr lang="tr-TR" sz="3200" dirty="0">
                <a:solidFill>
                  <a:schemeClr val="tx1"/>
                </a:solidFill>
                <a:latin typeface="Arial" panose="020B0604020202020204" pitchFamily="34" charset="0"/>
                <a:cs typeface="Arial" panose="020B0604020202020204" pitchFamily="34" charset="0"/>
              </a:rPr>
              <a:t>Tedbir kararı</a:t>
            </a:r>
            <a:br>
              <a:rPr lang="tr-TR"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endParaRPr lang="tr-TR" sz="3200" dirty="0">
              <a:solidFill>
                <a:schemeClr val="tx1"/>
              </a:solidFill>
              <a:latin typeface="Arial" panose="020B0604020202020204" pitchFamily="34" charset="0"/>
              <a:cs typeface="Arial" panose="020B0604020202020204" pitchFamily="34" charset="0"/>
            </a:endParaRPr>
          </a:p>
        </p:txBody>
      </p:sp>
      <p:sp>
        <p:nvSpPr>
          <p:cNvPr id="5" name="Metin kutusu 4"/>
          <p:cNvSpPr txBox="1"/>
          <p:nvPr/>
        </p:nvSpPr>
        <p:spPr>
          <a:xfrm>
            <a:off x="395537" y="1412776"/>
            <a:ext cx="8324972" cy="3139321"/>
          </a:xfrm>
          <a:prstGeom prst="rect">
            <a:avLst/>
          </a:prstGeom>
          <a:solidFill>
            <a:schemeClr val="bg1">
              <a:lumMod val="85000"/>
            </a:schemeClr>
          </a:solidFill>
        </p:spPr>
        <p:txBody>
          <a:bodyPr wrap="square" rtlCol="0">
            <a:spAutoFit/>
          </a:bodyPr>
          <a:lstStyle/>
          <a:p>
            <a:endParaRPr lang="tr-TR" dirty="0">
              <a:latin typeface="Arial" panose="020B0604020202020204" pitchFamily="34" charset="0"/>
              <a:cs typeface="Arial" panose="020B0604020202020204" pitchFamily="34" charset="0"/>
            </a:endParaRPr>
          </a:p>
          <a:p>
            <a:r>
              <a:rPr lang="tr-TR" dirty="0">
                <a:latin typeface="Arial" panose="020B0604020202020204" pitchFamily="34" charset="0"/>
                <a:cs typeface="Arial" panose="020B0604020202020204" pitchFamily="34" charset="0"/>
              </a:rPr>
              <a:t> Yönetim tedbiri süresince </a:t>
            </a:r>
            <a:r>
              <a:rPr lang="tr-TR" b="1" dirty="0">
                <a:latin typeface="Arial" panose="020B0604020202020204" pitchFamily="34" charset="0"/>
                <a:cs typeface="Arial" panose="020B0604020202020204" pitchFamily="34" charset="0"/>
              </a:rPr>
              <a:t>disiplin işlemi sonuçlanmamışsa</a:t>
            </a:r>
            <a:r>
              <a:rPr lang="tr-TR" dirty="0">
                <a:latin typeface="Arial" panose="020B0604020202020204" pitchFamily="34" charset="0"/>
                <a:cs typeface="Arial" panose="020B0604020202020204" pitchFamily="34" charset="0"/>
              </a:rPr>
              <a:t>; öğrencinin okula devam edip etmeyeceği, pansiyondan yararlanıp yararlanmayacağı hususu ayrıca </a:t>
            </a:r>
            <a:r>
              <a:rPr lang="tr-TR" b="1" dirty="0">
                <a:latin typeface="Arial" panose="020B0604020202020204" pitchFamily="34" charset="0"/>
                <a:cs typeface="Arial" panose="020B0604020202020204" pitchFamily="34" charset="0"/>
              </a:rPr>
              <a:t>mahalli mülki idare amirinin onayıyla </a:t>
            </a:r>
            <a:r>
              <a:rPr lang="tr-TR" dirty="0">
                <a:latin typeface="Arial" panose="020B0604020202020204" pitchFamily="34" charset="0"/>
                <a:cs typeface="Arial" panose="020B0604020202020204" pitchFamily="34" charset="0"/>
              </a:rPr>
              <a:t>belirlenir.</a:t>
            </a:r>
          </a:p>
          <a:p>
            <a:endParaRPr lang="tr-TR" dirty="0">
              <a:latin typeface="Arial" panose="020B0604020202020204" pitchFamily="34" charset="0"/>
              <a:cs typeface="Arial" panose="020B0604020202020204" pitchFamily="34" charset="0"/>
            </a:endParaRPr>
          </a:p>
          <a:p>
            <a:r>
              <a:rPr lang="tr-TR" dirty="0">
                <a:latin typeface="Arial" panose="020B0604020202020204" pitchFamily="34" charset="0"/>
                <a:cs typeface="Arial" panose="020B0604020202020204" pitchFamily="34" charset="0"/>
              </a:rPr>
              <a:t>Öğrencilerin neden olduğu olağanüstü durumlar karşısında müdür, tedbir olmak üzere okul ve pansiyonların eklentileriyle birlikte </a:t>
            </a:r>
            <a:r>
              <a:rPr lang="tr-TR" b="1" dirty="0">
                <a:latin typeface="Arial" panose="020B0604020202020204" pitchFamily="34" charset="0"/>
                <a:cs typeface="Arial" panose="020B0604020202020204" pitchFamily="34" charset="0"/>
              </a:rPr>
              <a:t>en çok beş iş günü eğitim ve öğretime kapatılması gerektiğini</a:t>
            </a:r>
            <a:r>
              <a:rPr lang="tr-TR" dirty="0">
                <a:latin typeface="Arial" panose="020B0604020202020204" pitchFamily="34" charset="0"/>
                <a:cs typeface="Arial" panose="020B0604020202020204" pitchFamily="34" charset="0"/>
              </a:rPr>
              <a:t> millî eğitim müdürlüğüne teklif edebilir.</a:t>
            </a:r>
          </a:p>
          <a:p>
            <a:endParaRPr lang="tr-TR" b="1" dirty="0">
              <a:latin typeface="Arial" panose="020B0604020202020204" pitchFamily="34" charset="0"/>
              <a:cs typeface="Arial" panose="020B0604020202020204" pitchFamily="34" charset="0"/>
            </a:endParaRPr>
          </a:p>
          <a:p>
            <a:r>
              <a:rPr lang="tr-TR" b="1" dirty="0">
                <a:latin typeface="Arial" panose="020B0604020202020204" pitchFamily="34" charset="0"/>
                <a:cs typeface="Arial" panose="020B0604020202020204" pitchFamily="34" charset="0"/>
              </a:rPr>
              <a:t> </a:t>
            </a:r>
          </a:p>
          <a:p>
            <a:endParaRPr lang="tr-T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376167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395537" y="1412776"/>
            <a:ext cx="8324972" cy="4247317"/>
          </a:xfrm>
          <a:prstGeom prst="rect">
            <a:avLst/>
          </a:prstGeom>
          <a:solidFill>
            <a:schemeClr val="bg1">
              <a:lumMod val="85000"/>
            </a:schemeClr>
          </a:solidFill>
        </p:spPr>
        <p:txBody>
          <a:bodyPr wrap="square" rtlCol="0">
            <a:spAutoFit/>
          </a:bodyPr>
          <a:lstStyle/>
          <a:p>
            <a:endParaRPr lang="tr-TR" dirty="0">
              <a:latin typeface="Arial" panose="020B0604020202020204" pitchFamily="34" charset="0"/>
              <a:cs typeface="Arial" panose="020B0604020202020204" pitchFamily="34" charset="0"/>
            </a:endParaRPr>
          </a:p>
          <a:p>
            <a:pPr algn="ctr"/>
            <a:endParaRPr lang="tr-TR" sz="4800" b="1" dirty="0">
              <a:latin typeface="Arial" panose="020B0604020202020204" pitchFamily="34" charset="0"/>
              <a:cs typeface="Arial" panose="020B0604020202020204" pitchFamily="34" charset="0"/>
            </a:endParaRPr>
          </a:p>
          <a:p>
            <a:pPr algn="ctr"/>
            <a:endParaRPr lang="tr-TR" sz="4800" b="1" dirty="0">
              <a:latin typeface="Arial" panose="020B0604020202020204" pitchFamily="34" charset="0"/>
              <a:cs typeface="Arial" panose="020B0604020202020204" pitchFamily="34" charset="0"/>
            </a:endParaRPr>
          </a:p>
          <a:p>
            <a:pPr algn="ctr"/>
            <a:r>
              <a:rPr lang="tr-TR" sz="4800" b="1" dirty="0">
                <a:latin typeface="Arial" panose="020B0604020202020204" pitchFamily="34" charset="0"/>
                <a:cs typeface="Arial" panose="020B0604020202020204" pitchFamily="34" charset="0"/>
              </a:rPr>
              <a:t>TEŞEKKÜRLER</a:t>
            </a:r>
          </a:p>
          <a:p>
            <a:endParaRPr lang="tr-TR" b="1" dirty="0">
              <a:latin typeface="Arial" panose="020B0604020202020204" pitchFamily="34" charset="0"/>
              <a:cs typeface="Arial" panose="020B0604020202020204" pitchFamily="34" charset="0"/>
            </a:endParaRPr>
          </a:p>
          <a:p>
            <a:endParaRPr lang="tr-TR" b="1" dirty="0">
              <a:latin typeface="Arial" panose="020B0604020202020204" pitchFamily="34" charset="0"/>
              <a:cs typeface="Arial" panose="020B0604020202020204" pitchFamily="34" charset="0"/>
            </a:endParaRPr>
          </a:p>
          <a:p>
            <a:endParaRPr lang="tr-TR" b="1" dirty="0">
              <a:latin typeface="Arial" panose="020B0604020202020204" pitchFamily="34" charset="0"/>
              <a:cs typeface="Arial" panose="020B0604020202020204" pitchFamily="34" charset="0"/>
            </a:endParaRPr>
          </a:p>
          <a:p>
            <a:endParaRPr lang="tr-TR" b="1" dirty="0">
              <a:latin typeface="Arial" panose="020B0604020202020204" pitchFamily="34" charset="0"/>
              <a:cs typeface="Arial" panose="020B0604020202020204" pitchFamily="34" charset="0"/>
            </a:endParaRPr>
          </a:p>
          <a:p>
            <a:endParaRPr lang="tr-TR" b="1" dirty="0">
              <a:latin typeface="Arial" panose="020B0604020202020204" pitchFamily="34" charset="0"/>
              <a:cs typeface="Arial" panose="020B0604020202020204" pitchFamily="34" charset="0"/>
            </a:endParaRPr>
          </a:p>
          <a:p>
            <a:endParaRPr lang="tr-T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862654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457199" y="188640"/>
            <a:ext cx="8470231" cy="1008112"/>
          </a:xfrm>
          <a:solidFill>
            <a:schemeClr val="bg2"/>
          </a:solidFill>
        </p:spPr>
        <p:txBody>
          <a:bodyPr>
            <a:noAutofit/>
          </a:bodyPr>
          <a:lstStyle/>
          <a:p>
            <a:pPr algn="ctr"/>
            <a:br>
              <a:rPr lang="tr-TR"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r>
              <a:rPr lang="tr-TR" sz="3200" dirty="0">
                <a:solidFill>
                  <a:schemeClr val="tx1"/>
                </a:solidFill>
                <a:latin typeface="Arial" panose="020B0604020202020204" pitchFamily="34" charset="0"/>
                <a:cs typeface="Arial" panose="020B0604020202020204" pitchFamily="34" charset="0"/>
              </a:rPr>
              <a:t>Davranış puanının indirilmesi</a:t>
            </a:r>
            <a:br>
              <a:rPr lang="tr-TR"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br>
              <a:rPr lang="tr-TR" sz="3200" dirty="0">
                <a:solidFill>
                  <a:schemeClr val="tx1"/>
                </a:solidFill>
                <a:latin typeface="Arial" panose="020B0604020202020204" pitchFamily="34" charset="0"/>
                <a:cs typeface="Arial" panose="020B0604020202020204" pitchFamily="34" charset="0"/>
              </a:rPr>
            </a:br>
            <a:endParaRPr lang="tr-TR" sz="3200" dirty="0">
              <a:solidFill>
                <a:schemeClr val="tx1"/>
              </a:solidFill>
              <a:latin typeface="Arial" panose="020B0604020202020204" pitchFamily="34" charset="0"/>
              <a:cs typeface="Arial" panose="020B0604020202020204" pitchFamily="34" charset="0"/>
            </a:endParaRPr>
          </a:p>
        </p:txBody>
      </p:sp>
      <p:sp>
        <p:nvSpPr>
          <p:cNvPr id="5" name="Metin kutusu 4"/>
          <p:cNvSpPr txBox="1"/>
          <p:nvPr/>
        </p:nvSpPr>
        <p:spPr>
          <a:xfrm>
            <a:off x="395537" y="1412776"/>
            <a:ext cx="8324972" cy="4308872"/>
          </a:xfrm>
          <a:prstGeom prst="rect">
            <a:avLst/>
          </a:prstGeom>
          <a:solidFill>
            <a:schemeClr val="bg1">
              <a:lumMod val="85000"/>
            </a:schemeClr>
          </a:solidFill>
        </p:spPr>
        <p:txBody>
          <a:bodyPr wrap="square" rtlCol="0">
            <a:spAutoFit/>
          </a:bodyPr>
          <a:lstStyle/>
          <a:p>
            <a:r>
              <a:rPr lang="tr-TR" sz="1600" dirty="0"/>
              <a:t> </a:t>
            </a:r>
            <a:endParaRPr lang="tr-TR" dirty="0">
              <a:latin typeface="Arial" panose="020B0604020202020204" pitchFamily="34" charset="0"/>
              <a:cs typeface="Arial" panose="020B0604020202020204" pitchFamily="34" charset="0"/>
            </a:endParaRPr>
          </a:p>
          <a:p>
            <a:r>
              <a:rPr lang="tr-TR" dirty="0">
                <a:latin typeface="Arial" panose="020B0604020202020204" pitchFamily="34" charset="0"/>
                <a:cs typeface="Arial" panose="020B0604020202020204" pitchFamily="34" charset="0"/>
              </a:rPr>
              <a:t> </a:t>
            </a:r>
            <a:endParaRPr lang="tr-TR" sz="2000" dirty="0">
              <a:latin typeface="Arial" panose="020B0604020202020204" pitchFamily="34" charset="0"/>
              <a:cs typeface="Arial" panose="020B0604020202020204" pitchFamily="34" charset="0"/>
            </a:endParaRPr>
          </a:p>
          <a:p>
            <a:r>
              <a:rPr lang="tr-TR" sz="2000" dirty="0">
                <a:latin typeface="Arial" panose="020B0604020202020204" pitchFamily="34" charset="0"/>
                <a:cs typeface="Arial" panose="020B0604020202020204" pitchFamily="34" charset="0"/>
              </a:rPr>
              <a:t>Her ders yılı başında </a:t>
            </a:r>
            <a:r>
              <a:rPr lang="tr-TR" sz="2000" b="1" dirty="0">
                <a:latin typeface="Arial" panose="020B0604020202020204" pitchFamily="34" charset="0"/>
                <a:cs typeface="Arial" panose="020B0604020202020204" pitchFamily="34" charset="0"/>
              </a:rPr>
              <a:t>öğrencilerin davranış puanı 100’dür</a:t>
            </a:r>
            <a:r>
              <a:rPr lang="tr-TR" sz="2000" dirty="0">
                <a:latin typeface="Arial" panose="020B0604020202020204" pitchFamily="34" charset="0"/>
                <a:cs typeface="Arial" panose="020B0604020202020204" pitchFamily="34" charset="0"/>
              </a:rPr>
              <a:t>.</a:t>
            </a:r>
          </a:p>
          <a:p>
            <a:endParaRPr lang="tr-TR" sz="2000" dirty="0">
              <a:latin typeface="Arial" panose="020B0604020202020204" pitchFamily="34" charset="0"/>
              <a:cs typeface="Arial" panose="020B0604020202020204" pitchFamily="34" charset="0"/>
            </a:endParaRPr>
          </a:p>
          <a:p>
            <a:r>
              <a:rPr lang="tr-TR" sz="2000" dirty="0">
                <a:latin typeface="Arial" panose="020B0604020202020204" pitchFamily="34" charset="0"/>
                <a:cs typeface="Arial" panose="020B0604020202020204" pitchFamily="34" charset="0"/>
              </a:rPr>
              <a:t> Ceza alan öğrencilerin davranış puanlarından;</a:t>
            </a:r>
          </a:p>
          <a:p>
            <a:endParaRPr lang="tr-TR" sz="2000" dirty="0">
              <a:latin typeface="Arial" panose="020B0604020202020204" pitchFamily="34" charset="0"/>
              <a:cs typeface="Arial" panose="020B0604020202020204" pitchFamily="34" charset="0"/>
            </a:endParaRPr>
          </a:p>
          <a:p>
            <a:r>
              <a:rPr lang="tr-TR" sz="2000" dirty="0">
                <a:latin typeface="Arial" panose="020B0604020202020204" pitchFamily="34" charset="0"/>
                <a:cs typeface="Arial" panose="020B0604020202020204" pitchFamily="34" charset="0"/>
              </a:rPr>
              <a:t>a) </a:t>
            </a:r>
            <a:r>
              <a:rPr lang="tr-TR" sz="2000" b="1" dirty="0">
                <a:latin typeface="Arial" panose="020B0604020202020204" pitchFamily="34" charset="0"/>
                <a:cs typeface="Arial" panose="020B0604020202020204" pitchFamily="34" charset="0"/>
              </a:rPr>
              <a:t>Kınama cezası için 10,</a:t>
            </a:r>
          </a:p>
          <a:p>
            <a:endParaRPr lang="tr-TR" sz="2000" dirty="0">
              <a:latin typeface="Arial" panose="020B0604020202020204" pitchFamily="34" charset="0"/>
              <a:cs typeface="Arial" panose="020B0604020202020204" pitchFamily="34" charset="0"/>
            </a:endParaRPr>
          </a:p>
          <a:p>
            <a:r>
              <a:rPr lang="tr-TR" sz="2000" dirty="0">
                <a:latin typeface="Arial" panose="020B0604020202020204" pitchFamily="34" charset="0"/>
                <a:cs typeface="Arial" panose="020B0604020202020204" pitchFamily="34" charset="0"/>
              </a:rPr>
              <a:t>b) </a:t>
            </a:r>
            <a:r>
              <a:rPr lang="tr-TR" sz="2000" b="1" dirty="0">
                <a:latin typeface="Arial" panose="020B0604020202020204" pitchFamily="34" charset="0"/>
                <a:cs typeface="Arial" panose="020B0604020202020204" pitchFamily="34" charset="0"/>
              </a:rPr>
              <a:t>Okuldan kısa süreli uzaklaştırma cezası için 20</a:t>
            </a:r>
            <a:r>
              <a:rPr lang="tr-TR" sz="2000" dirty="0">
                <a:latin typeface="Arial" panose="020B0604020202020204" pitchFamily="34" charset="0"/>
                <a:cs typeface="Arial" panose="020B0604020202020204" pitchFamily="34" charset="0"/>
              </a:rPr>
              <a:t>,</a:t>
            </a:r>
          </a:p>
          <a:p>
            <a:endParaRPr lang="tr-TR" sz="2000" dirty="0">
              <a:latin typeface="Arial" panose="020B0604020202020204" pitchFamily="34" charset="0"/>
              <a:cs typeface="Arial" panose="020B0604020202020204" pitchFamily="34" charset="0"/>
            </a:endParaRPr>
          </a:p>
          <a:p>
            <a:r>
              <a:rPr lang="tr-TR" sz="2000" dirty="0">
                <a:latin typeface="Arial" panose="020B0604020202020204" pitchFamily="34" charset="0"/>
                <a:cs typeface="Arial" panose="020B0604020202020204" pitchFamily="34" charset="0"/>
              </a:rPr>
              <a:t>c) </a:t>
            </a:r>
            <a:r>
              <a:rPr lang="tr-TR" sz="2000" b="1" dirty="0">
                <a:latin typeface="Arial" panose="020B0604020202020204" pitchFamily="34" charset="0"/>
                <a:cs typeface="Arial" panose="020B0604020202020204" pitchFamily="34" charset="0"/>
              </a:rPr>
              <a:t>Okul değiştirme cezası için 40,</a:t>
            </a:r>
          </a:p>
          <a:p>
            <a:endParaRPr lang="tr-TR" sz="2000" dirty="0">
              <a:latin typeface="Arial" panose="020B0604020202020204" pitchFamily="34" charset="0"/>
              <a:cs typeface="Arial" panose="020B0604020202020204" pitchFamily="34" charset="0"/>
            </a:endParaRPr>
          </a:p>
          <a:p>
            <a:r>
              <a:rPr lang="tr-TR" sz="2000" dirty="0">
                <a:latin typeface="Arial" panose="020B0604020202020204" pitchFamily="34" charset="0"/>
                <a:cs typeface="Arial" panose="020B0604020202020204" pitchFamily="34" charset="0"/>
              </a:rPr>
              <a:t>ç) </a:t>
            </a:r>
            <a:r>
              <a:rPr lang="tr-TR" sz="2000" b="1" dirty="0">
                <a:latin typeface="Arial" panose="020B0604020202020204" pitchFamily="34" charset="0"/>
                <a:cs typeface="Arial" panose="020B0604020202020204" pitchFamily="34" charset="0"/>
              </a:rPr>
              <a:t>Örgün eğitim dışına çıkarma cezası için 80 </a:t>
            </a:r>
            <a:r>
              <a:rPr lang="tr-TR" sz="2000" dirty="0">
                <a:latin typeface="Arial" panose="020B0604020202020204" pitchFamily="34" charset="0"/>
                <a:cs typeface="Arial" panose="020B0604020202020204" pitchFamily="34" charset="0"/>
              </a:rPr>
              <a:t>puan indirilir.</a:t>
            </a:r>
          </a:p>
          <a:p>
            <a:endParaRPr lang="tr-TR"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11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457199" y="274638"/>
            <a:ext cx="8470231" cy="1143000"/>
          </a:xfrm>
          <a:solidFill>
            <a:schemeClr val="bg2"/>
          </a:solidFill>
        </p:spPr>
        <p:txBody>
          <a:bodyPr>
            <a:normAutofit fontScale="90000"/>
          </a:bodyPr>
          <a:lstStyle/>
          <a:p>
            <a:pPr algn="ctr"/>
            <a:r>
              <a:rPr lang="tr-TR" sz="4800" dirty="0">
                <a:solidFill>
                  <a:schemeClr val="tx1"/>
                </a:solidFill>
                <a:latin typeface="Arial" panose="020B0604020202020204" pitchFamily="34" charset="0"/>
                <a:cs typeface="Arial" panose="020B0604020202020204" pitchFamily="34" charset="0"/>
              </a:rPr>
              <a:t>1.Kınama cezasını gerektiren davranış ve fiiller</a:t>
            </a:r>
          </a:p>
        </p:txBody>
      </p:sp>
      <p:sp>
        <p:nvSpPr>
          <p:cNvPr id="5" name="Metin kutusu 4"/>
          <p:cNvSpPr txBox="1"/>
          <p:nvPr/>
        </p:nvSpPr>
        <p:spPr>
          <a:xfrm>
            <a:off x="464741" y="1628800"/>
            <a:ext cx="8424936" cy="5078313"/>
          </a:xfrm>
          <a:prstGeom prst="rect">
            <a:avLst/>
          </a:prstGeom>
          <a:solidFill>
            <a:schemeClr val="bg1">
              <a:lumMod val="85000"/>
            </a:schemeClr>
          </a:solidFill>
        </p:spPr>
        <p:txBody>
          <a:bodyPr wrap="square" rtlCol="0">
            <a:spAutoFit/>
          </a:bodyPr>
          <a:lstStyle/>
          <a:p>
            <a:endParaRPr lang="tr-TR" dirty="0">
              <a:latin typeface="Arial" panose="020B0604020202020204" pitchFamily="34" charset="0"/>
              <a:cs typeface="Arial" panose="020B0604020202020204" pitchFamily="34" charset="0"/>
            </a:endParaRPr>
          </a:p>
          <a:p>
            <a:r>
              <a:rPr lang="tr-TR" dirty="0">
                <a:latin typeface="Arial" panose="020B0604020202020204" pitchFamily="34" charset="0"/>
                <a:cs typeface="Arial" panose="020B0604020202020204" pitchFamily="34" charset="0"/>
              </a:rPr>
              <a:t>Öğrenciye, cezayı gerektiren davranışta bulunduğunun ve </a:t>
            </a:r>
            <a:r>
              <a:rPr lang="tr-TR" b="1" dirty="0">
                <a:latin typeface="Arial" panose="020B0604020202020204" pitchFamily="34" charset="0"/>
                <a:cs typeface="Arial" panose="020B0604020202020204" pitchFamily="34" charset="0"/>
              </a:rPr>
              <a:t>tekrarından kaçınmasının kesin bir dille ve yazılı olarak bildirilmesidir.</a:t>
            </a:r>
          </a:p>
          <a:p>
            <a:endParaRPr lang="tr-TR" b="1" dirty="0">
              <a:latin typeface="Arial" panose="020B0604020202020204" pitchFamily="34" charset="0"/>
              <a:cs typeface="Arial" panose="020B0604020202020204" pitchFamily="34" charset="0"/>
            </a:endParaRPr>
          </a:p>
          <a:p>
            <a:r>
              <a:rPr lang="tr-TR" dirty="0">
                <a:latin typeface="Arial" panose="020B0604020202020204" pitchFamily="34" charset="0"/>
                <a:cs typeface="Arial" panose="020B0604020202020204" pitchFamily="34" charset="0"/>
              </a:rPr>
              <a:t> </a:t>
            </a:r>
            <a:r>
              <a:rPr lang="tr-TR" b="1" dirty="0">
                <a:latin typeface="Arial" panose="020B0604020202020204" pitchFamily="34" charset="0"/>
                <a:cs typeface="Arial" panose="020B0604020202020204" pitchFamily="34" charset="0"/>
              </a:rPr>
              <a:t>Kınama cezasını gerektiren davranışlar ve fiiller şunlardır:</a:t>
            </a:r>
          </a:p>
          <a:p>
            <a:endParaRPr lang="tr-TR" dirty="0">
              <a:latin typeface="Arial" panose="020B0604020202020204" pitchFamily="34" charset="0"/>
              <a:cs typeface="Arial" panose="020B0604020202020204" pitchFamily="34" charset="0"/>
            </a:endParaRPr>
          </a:p>
          <a:p>
            <a:r>
              <a:rPr lang="tr-TR" dirty="0">
                <a:latin typeface="Arial" panose="020B0604020202020204" pitchFamily="34" charset="0"/>
                <a:cs typeface="Arial" panose="020B0604020202020204" pitchFamily="34" charset="0"/>
              </a:rPr>
              <a:t>a) Okulu, okul eşyasını ve çevresini kirletmek,</a:t>
            </a:r>
          </a:p>
          <a:p>
            <a:r>
              <a:rPr lang="tr-TR" dirty="0">
                <a:latin typeface="Arial" panose="020B0604020202020204" pitchFamily="34" charset="0"/>
                <a:cs typeface="Arial" panose="020B0604020202020204" pitchFamily="34" charset="0"/>
              </a:rPr>
              <a:t>b) Okul yönetimi veya öğretmenler tarafından verilen eğitim ve öğretime ilişkin görevleri yapmamak,</a:t>
            </a:r>
          </a:p>
          <a:p>
            <a:r>
              <a:rPr lang="tr-TR" dirty="0">
                <a:latin typeface="Arial" panose="020B0604020202020204" pitchFamily="34" charset="0"/>
                <a:cs typeface="Arial" panose="020B0604020202020204" pitchFamily="34" charset="0"/>
              </a:rPr>
              <a:t>c) Kılık-kıyafete ilişkin mevzuat hükümlerine uymamak,</a:t>
            </a:r>
          </a:p>
          <a:p>
            <a:r>
              <a:rPr lang="tr-TR" dirty="0">
                <a:latin typeface="Arial" panose="020B0604020202020204" pitchFamily="34" charset="0"/>
                <a:cs typeface="Arial" panose="020B0604020202020204" pitchFamily="34" charset="0"/>
              </a:rPr>
              <a:t>ç) </a:t>
            </a:r>
            <a:r>
              <a:rPr lang="tr-TR" b="1" dirty="0">
                <a:latin typeface="Arial" panose="020B0604020202020204" pitchFamily="34" charset="0"/>
                <a:cs typeface="Arial" panose="020B0604020202020204" pitchFamily="34" charset="0"/>
              </a:rPr>
              <a:t>Tütün, tütün mamulleri veya tütün içermeyen ancak tütün mamulünü taklit eder tarzda kullanılan her türlü ürünü bulundurmak veya kullanmak.</a:t>
            </a:r>
          </a:p>
          <a:p>
            <a:r>
              <a:rPr lang="tr-TR" dirty="0">
                <a:latin typeface="Arial" panose="020B0604020202020204" pitchFamily="34" charset="0"/>
                <a:cs typeface="Arial" panose="020B0604020202020204" pitchFamily="34" charset="0"/>
              </a:rPr>
              <a:t>d) Başkasına ait eşyayı izinsiz almak veya kullanmak,</a:t>
            </a:r>
          </a:p>
          <a:p>
            <a:r>
              <a:rPr lang="tr-TR" dirty="0">
                <a:latin typeface="Arial" panose="020B0604020202020204" pitchFamily="34" charset="0"/>
                <a:cs typeface="Arial" panose="020B0604020202020204" pitchFamily="34" charset="0"/>
              </a:rPr>
              <a:t>e) Yalan söylemek,</a:t>
            </a:r>
          </a:p>
          <a:p>
            <a:r>
              <a:rPr lang="tr-TR" dirty="0">
                <a:latin typeface="Arial" panose="020B0604020202020204" pitchFamily="34" charset="0"/>
                <a:cs typeface="Arial" panose="020B0604020202020204" pitchFamily="34" charset="0"/>
              </a:rPr>
              <a:t>f) Okula geldiği hâlde özürsüz eğitim ve öğretim faaliyetlerine, törenlere, sosyal etkinliklere ve okul pansiyonlarında etüde katılmamak, geç katılmak veya bunlardan erken ayrılmak,</a:t>
            </a:r>
          </a:p>
          <a:p>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716161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457199" y="274638"/>
            <a:ext cx="8470231" cy="1143000"/>
          </a:xfrm>
          <a:solidFill>
            <a:schemeClr val="bg2"/>
          </a:solidFill>
        </p:spPr>
        <p:txBody>
          <a:bodyPr>
            <a:normAutofit fontScale="90000"/>
          </a:bodyPr>
          <a:lstStyle/>
          <a:p>
            <a:pPr algn="ctr"/>
            <a:r>
              <a:rPr lang="tr-TR" sz="4800" dirty="0">
                <a:solidFill>
                  <a:schemeClr val="tx1"/>
                </a:solidFill>
                <a:latin typeface="Arial" panose="020B0604020202020204" pitchFamily="34" charset="0"/>
                <a:cs typeface="Arial" panose="020B0604020202020204" pitchFamily="34" charset="0"/>
              </a:rPr>
              <a:t>1.Kınama cezasını gerektiren davranış ve fiiller </a:t>
            </a:r>
          </a:p>
        </p:txBody>
      </p:sp>
      <p:sp>
        <p:nvSpPr>
          <p:cNvPr id="5" name="Metin kutusu 4"/>
          <p:cNvSpPr txBox="1"/>
          <p:nvPr/>
        </p:nvSpPr>
        <p:spPr>
          <a:xfrm>
            <a:off x="539552" y="1484784"/>
            <a:ext cx="8424936" cy="5355312"/>
          </a:xfrm>
          <a:prstGeom prst="rect">
            <a:avLst/>
          </a:prstGeom>
          <a:solidFill>
            <a:schemeClr val="bg1">
              <a:lumMod val="85000"/>
            </a:schemeClr>
          </a:solidFill>
        </p:spPr>
        <p:txBody>
          <a:bodyPr wrap="square" rtlCol="0">
            <a:spAutoFit/>
          </a:bodyPr>
          <a:lstStyle/>
          <a:p>
            <a:r>
              <a:rPr lang="tr-TR" dirty="0">
                <a:latin typeface="Arial" panose="020B0604020202020204" pitchFamily="34" charset="0"/>
                <a:cs typeface="Arial" panose="020B0604020202020204" pitchFamily="34" charset="0"/>
              </a:rPr>
              <a:t>g) Okul kütüphanesi, atölye, laboratuvar, pansiyon veya diğer bölümlerden aldığı kitap, araç-gereç ve malzemeyi, eksik vermek veya kötü kullanmak,</a:t>
            </a:r>
          </a:p>
          <a:p>
            <a:r>
              <a:rPr lang="tr-TR" dirty="0">
                <a:latin typeface="Arial" panose="020B0604020202020204" pitchFamily="34" charset="0"/>
                <a:cs typeface="Arial" panose="020B0604020202020204" pitchFamily="34" charset="0"/>
              </a:rPr>
              <a:t>ğ) Okul yöneticilerine, öğretmenlerine, çalışanlarına ve arkadaşlarına kaba ve saygısız davranmak,</a:t>
            </a:r>
          </a:p>
          <a:p>
            <a:r>
              <a:rPr lang="tr-TR" dirty="0">
                <a:latin typeface="Arial" panose="020B0604020202020204" pitchFamily="34" charset="0"/>
                <a:cs typeface="Arial" panose="020B0604020202020204" pitchFamily="34" charset="0"/>
              </a:rPr>
              <a:t>h) Dersin ve ders dışı eğitim faaliyetlerinin akışını ve düzenini bozacak davranışlarda bulunmak,</a:t>
            </a:r>
          </a:p>
          <a:p>
            <a:r>
              <a:rPr lang="tr-TR" dirty="0">
                <a:latin typeface="Arial" panose="020B0604020202020204" pitchFamily="34" charset="0"/>
                <a:cs typeface="Arial" panose="020B0604020202020204" pitchFamily="34" charset="0"/>
              </a:rPr>
              <a:t>ı) Kopya çekmek veya çekilmesine yardımcı olmak,</a:t>
            </a:r>
          </a:p>
          <a:p>
            <a:r>
              <a:rPr lang="tr-TR" dirty="0">
                <a:latin typeface="Arial" panose="020B0604020202020204" pitchFamily="34" charset="0"/>
                <a:cs typeface="Arial" panose="020B0604020202020204" pitchFamily="34" charset="0"/>
              </a:rPr>
              <a:t>j) Müstehcen veya yasaklanmış araç, gereç ve dokümanları okula ve okula bağlı yerlere sokmak veya yanında bulundurmak,</a:t>
            </a:r>
          </a:p>
          <a:p>
            <a:r>
              <a:rPr lang="tr-TR" dirty="0">
                <a:latin typeface="Arial" panose="020B0604020202020204" pitchFamily="34" charset="0"/>
                <a:cs typeface="Arial" panose="020B0604020202020204" pitchFamily="34" charset="0"/>
              </a:rPr>
              <a:t>k) Kumar oynamaya yarayan araç-gereç ve doküman bulundurmak,</a:t>
            </a:r>
          </a:p>
          <a:p>
            <a:r>
              <a:rPr lang="tr-TR" dirty="0">
                <a:latin typeface="Arial" panose="020B0604020202020204" pitchFamily="34" charset="0"/>
                <a:cs typeface="Arial" panose="020B0604020202020204" pitchFamily="34" charset="0"/>
              </a:rPr>
              <a:t>l) Bilişim araçlarını öğretmenler kurulunca belirlenen usul ve esaslara aykırı şekilde kullanmak,</a:t>
            </a:r>
          </a:p>
          <a:p>
            <a:r>
              <a:rPr lang="tr-TR" dirty="0">
                <a:latin typeface="Arial" panose="020B0604020202020204" pitchFamily="34" charset="0"/>
                <a:cs typeface="Arial" panose="020B0604020202020204" pitchFamily="34" charset="0"/>
              </a:rPr>
              <a:t>m) Alınan sağlık ve güvenlik tedbirlerine uymamak,</a:t>
            </a:r>
          </a:p>
          <a:p>
            <a:r>
              <a:rPr lang="tr-TR" dirty="0">
                <a:latin typeface="Arial" panose="020B0604020202020204" pitchFamily="34" charset="0"/>
                <a:cs typeface="Arial" panose="020B0604020202020204" pitchFamily="34" charset="0"/>
              </a:rPr>
              <a:t>n) Ders saatleri içinde öğretmenin bilgisi ve kontrolü dışında bilişim araçlarını açık tutarak dersin akışını bozmak,</a:t>
            </a:r>
          </a:p>
          <a:p>
            <a:r>
              <a:rPr lang="tr-TR" dirty="0">
                <a:latin typeface="Arial" panose="020B0604020202020204" pitchFamily="34" charset="0"/>
                <a:cs typeface="Arial" panose="020B0604020202020204" pitchFamily="34" charset="0"/>
              </a:rPr>
              <a:t>o) Eğitim ortamlarında; dersler arası ile öğle arası dinlenme sürelerinde okul yönetiminin izni dışında bilişim araçlarını yanında bulundurmak ve kullanmak.</a:t>
            </a:r>
          </a:p>
          <a:p>
            <a:r>
              <a:rPr lang="tr-TR" dirty="0">
                <a:latin typeface="Arial" panose="020B0604020202020204" pitchFamily="34" charset="0"/>
                <a:cs typeface="Arial" panose="020B0604020202020204" pitchFamily="34" charset="0"/>
              </a:rPr>
              <a:t>ö) </a:t>
            </a:r>
            <a:r>
              <a:rPr lang="tr-TR" b="1" dirty="0">
                <a:latin typeface="Arial" panose="020B0604020202020204" pitchFamily="34" charset="0"/>
                <a:cs typeface="Arial" panose="020B0604020202020204" pitchFamily="34" charset="0"/>
              </a:rPr>
              <a:t>Okula, okul yönetiminin izni dışında okulla ilgisi olmayan kişileri getirmek</a:t>
            </a:r>
            <a:r>
              <a:rPr lang="tr-TR"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1834773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457199" y="274638"/>
            <a:ext cx="8470231" cy="1143000"/>
          </a:xfrm>
          <a:solidFill>
            <a:schemeClr val="bg2"/>
          </a:solidFill>
        </p:spPr>
        <p:txBody>
          <a:bodyPr>
            <a:noAutofit/>
          </a:bodyPr>
          <a:lstStyle/>
          <a:p>
            <a:pPr algn="ctr"/>
            <a:r>
              <a:rPr lang="tr-TR" sz="3600" dirty="0">
                <a:solidFill>
                  <a:schemeClr val="tx1"/>
                </a:solidFill>
                <a:latin typeface="Arial" panose="020B0604020202020204" pitchFamily="34" charset="0"/>
                <a:cs typeface="Arial" panose="020B0604020202020204" pitchFamily="34" charset="0"/>
              </a:rPr>
              <a:t>2. Okuldan kısa süreli uzaklaştırma cezasını gerektiren davranış ve fiiller </a:t>
            </a:r>
          </a:p>
        </p:txBody>
      </p:sp>
      <p:sp>
        <p:nvSpPr>
          <p:cNvPr id="5" name="Metin kutusu 4"/>
          <p:cNvSpPr txBox="1"/>
          <p:nvPr/>
        </p:nvSpPr>
        <p:spPr>
          <a:xfrm>
            <a:off x="539552" y="1484784"/>
            <a:ext cx="8424936" cy="5078313"/>
          </a:xfrm>
          <a:prstGeom prst="rect">
            <a:avLst/>
          </a:prstGeom>
          <a:solidFill>
            <a:schemeClr val="bg1">
              <a:lumMod val="85000"/>
            </a:schemeClr>
          </a:solidFill>
        </p:spPr>
        <p:txBody>
          <a:bodyPr wrap="square" rtlCol="0">
            <a:spAutoFit/>
          </a:bodyPr>
          <a:lstStyle/>
          <a:p>
            <a:r>
              <a:rPr lang="tr-TR" dirty="0">
                <a:latin typeface="Arial" panose="020B0604020202020204" pitchFamily="34" charset="0"/>
                <a:cs typeface="Arial" panose="020B0604020202020204" pitchFamily="34" charset="0"/>
              </a:rPr>
              <a:t>Okuldan kısa süreli uzaklaştırma; öğrencinin ceza olarak verilen süre kadar </a:t>
            </a:r>
            <a:r>
              <a:rPr lang="tr-TR" b="1" dirty="0">
                <a:latin typeface="Arial" panose="020B0604020202020204" pitchFamily="34" charset="0"/>
                <a:cs typeface="Arial" panose="020B0604020202020204" pitchFamily="34" charset="0"/>
              </a:rPr>
              <a:t>ders ve ders dışı her türlü etkinlikten mahrum bırakılmasıdır. Okuldan 1-5 gün arasında kısa süreli uzaklaştırma cezasını gerektiren fiil ve davranışlar</a:t>
            </a:r>
            <a:r>
              <a:rPr lang="tr-TR" dirty="0">
                <a:latin typeface="Arial" panose="020B0604020202020204" pitchFamily="34" charset="0"/>
                <a:cs typeface="Arial" panose="020B0604020202020204" pitchFamily="34" charset="0"/>
              </a:rPr>
              <a:t>;</a:t>
            </a:r>
          </a:p>
          <a:p>
            <a:endParaRPr lang="tr-TR" dirty="0">
              <a:latin typeface="Arial" panose="020B0604020202020204" pitchFamily="34" charset="0"/>
              <a:cs typeface="Arial" panose="020B0604020202020204" pitchFamily="34" charset="0"/>
            </a:endParaRPr>
          </a:p>
          <a:p>
            <a:r>
              <a:rPr lang="tr-TR" dirty="0">
                <a:latin typeface="Arial" panose="020B0604020202020204" pitchFamily="34" charset="0"/>
                <a:cs typeface="Arial" panose="020B0604020202020204" pitchFamily="34" charset="0"/>
              </a:rPr>
              <a:t>a</a:t>
            </a:r>
            <a:r>
              <a:rPr lang="tr-TR" b="1" dirty="0">
                <a:latin typeface="Arial" panose="020B0604020202020204" pitchFamily="34" charset="0"/>
                <a:cs typeface="Arial" panose="020B0604020202020204" pitchFamily="34" charset="0"/>
              </a:rPr>
              <a:t>) Okul yöneticilerine, öğretmenlerine, çalışanlarına ve öğrencilere ve eğitim ortamlarında diğer kişilere karşı okul içinde ve dışında sözle, davranışla veya sosyal medya üzerinden hakaret etmek, hakareti paylaşmak, başkalarını bu davranışa kışkırtmak, bu kişileri tehdit etmek</a:t>
            </a:r>
          </a:p>
          <a:p>
            <a:r>
              <a:rPr lang="tr-TR" dirty="0">
                <a:latin typeface="Arial" panose="020B0604020202020204" pitchFamily="34" charset="0"/>
                <a:cs typeface="Arial" panose="020B0604020202020204" pitchFamily="34" charset="0"/>
              </a:rPr>
              <a:t>b) Kişileri veya grupları dil, ırk, cinsiyet, siyasi düşünce, felsefi ve dini inançlarına göre ayırmayı, kınamayı, kötülemeyi amaçlayan davranışlarda bulunmak veya ayrımcılığı körükleyici semboller taşımak,</a:t>
            </a:r>
          </a:p>
          <a:p>
            <a:r>
              <a:rPr lang="tr-TR" dirty="0">
                <a:latin typeface="Arial" panose="020B0604020202020204" pitchFamily="34" charset="0"/>
                <a:cs typeface="Arial" panose="020B0604020202020204" pitchFamily="34" charset="0"/>
              </a:rPr>
              <a:t>c) Okul binası ve eklentilerinde izinsiz gösteri, etkinlik ve toplantı düzenlemek, bu tür gösteri, etkinlik ve toplantılara katılmak,</a:t>
            </a:r>
          </a:p>
          <a:p>
            <a:r>
              <a:rPr lang="tr-TR" dirty="0">
                <a:latin typeface="Arial" panose="020B0604020202020204" pitchFamily="34" charset="0"/>
                <a:cs typeface="Arial" panose="020B0604020202020204" pitchFamily="34" charset="0"/>
              </a:rPr>
              <a:t>d) Her türlü ortamda kumar oynamak veya oynatmak,</a:t>
            </a:r>
          </a:p>
          <a:p>
            <a:r>
              <a:rPr lang="tr-TR" dirty="0">
                <a:latin typeface="Arial" panose="020B0604020202020204" pitchFamily="34" charset="0"/>
                <a:cs typeface="Arial" panose="020B0604020202020204" pitchFamily="34" charset="0"/>
              </a:rPr>
              <a:t>e) Okul kurallarının uygulanmasını ve öğrencilere verilen görevlerin yapılmasını engellemek,</a:t>
            </a:r>
          </a:p>
          <a:p>
            <a:r>
              <a:rPr lang="tr-TR" dirty="0">
                <a:latin typeface="Arial" panose="020B0604020202020204" pitchFamily="34" charset="0"/>
                <a:cs typeface="Arial" panose="020B0604020202020204" pitchFamily="34" charset="0"/>
              </a:rPr>
              <a:t>f) Okul yöneticilerine, öğretmenlerine, çalışanlarına, arkadaşlarına ve eğitim ortamlarında bulunan diğer kişilere hakaret etmek,</a:t>
            </a:r>
          </a:p>
        </p:txBody>
      </p:sp>
    </p:spTree>
    <p:extLst>
      <p:ext uri="{BB962C8B-B14F-4D97-AF65-F5344CB8AC3E}">
        <p14:creationId xmlns:p14="http://schemas.microsoft.com/office/powerpoint/2010/main" val="19460500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457199" y="274638"/>
            <a:ext cx="8470231" cy="1143000"/>
          </a:xfrm>
          <a:solidFill>
            <a:schemeClr val="bg2"/>
          </a:solidFill>
        </p:spPr>
        <p:txBody>
          <a:bodyPr>
            <a:noAutofit/>
          </a:bodyPr>
          <a:lstStyle/>
          <a:p>
            <a:pPr algn="ctr"/>
            <a:r>
              <a:rPr lang="tr-TR" sz="3600" dirty="0">
                <a:solidFill>
                  <a:schemeClr val="tx1"/>
                </a:solidFill>
                <a:latin typeface="Arial" panose="020B0604020202020204" pitchFamily="34" charset="0"/>
                <a:cs typeface="Arial" panose="020B0604020202020204" pitchFamily="34" charset="0"/>
              </a:rPr>
              <a:t>2. Okuldan kısa süreli uzaklaştırma cezasını gerektiren davranış ve fiiller</a:t>
            </a:r>
          </a:p>
        </p:txBody>
      </p:sp>
      <p:sp>
        <p:nvSpPr>
          <p:cNvPr id="5" name="Metin kutusu 4"/>
          <p:cNvSpPr txBox="1"/>
          <p:nvPr/>
        </p:nvSpPr>
        <p:spPr>
          <a:xfrm>
            <a:off x="539552" y="1484784"/>
            <a:ext cx="8424936" cy="5509200"/>
          </a:xfrm>
          <a:prstGeom prst="rect">
            <a:avLst/>
          </a:prstGeom>
          <a:solidFill>
            <a:schemeClr val="bg1">
              <a:lumMod val="85000"/>
            </a:schemeClr>
          </a:solidFill>
        </p:spPr>
        <p:txBody>
          <a:bodyPr wrap="square" rtlCol="0">
            <a:spAutoFit/>
          </a:bodyPr>
          <a:lstStyle/>
          <a:p>
            <a:r>
              <a:rPr lang="tr-TR" sz="1600" b="1" dirty="0">
                <a:latin typeface="Arial" panose="020B0604020202020204" pitchFamily="34" charset="0"/>
                <a:cs typeface="Arial" panose="020B0604020202020204" pitchFamily="34" charset="0"/>
              </a:rPr>
              <a:t>g) Siyasi, ideolojik, müstehcen veya yasaklanmış araç, gereç, doküman ve benzerlerini paylaşmak,  dağıtmak, duvarlara ve diğer yerlere asmak, yazmak; bu amaçlar için  bilişim araçlarını, okul araç-gerecini ve eklentilerini kullanmak,</a:t>
            </a:r>
          </a:p>
          <a:p>
            <a:r>
              <a:rPr lang="tr-TR" sz="1600" b="1" dirty="0">
                <a:latin typeface="Arial" panose="020B0604020202020204" pitchFamily="34" charset="0"/>
                <a:cs typeface="Arial" panose="020B0604020202020204" pitchFamily="34" charset="0"/>
              </a:rPr>
              <a:t>ğ) Bilişim araçları veya sosyal medya yoluyla eğitim ve öğretim faaliyetlerine ve kişilere ve kurumlara zarar vermek,</a:t>
            </a:r>
          </a:p>
          <a:p>
            <a:r>
              <a:rPr lang="tr-TR" sz="1600" dirty="0">
                <a:latin typeface="Arial" panose="020B0604020202020204" pitchFamily="34" charset="0"/>
                <a:cs typeface="Arial" panose="020B0604020202020204" pitchFamily="34" charset="0"/>
              </a:rPr>
              <a:t>h) Okula geldiği hâlde özürsüz eğitim ve öğretim faaliyetlerine, törenlere ve diğer sosyal etkinliklere katılmamayı, geç katılmayı veya erken ayrılmayı alışkanlık haline getirmek,</a:t>
            </a:r>
          </a:p>
          <a:p>
            <a:r>
              <a:rPr lang="tr-TR" sz="1600" dirty="0">
                <a:latin typeface="Arial" panose="020B0604020202020204" pitchFamily="34" charset="0"/>
                <a:cs typeface="Arial" panose="020B0604020202020204" pitchFamily="34" charset="0"/>
              </a:rPr>
              <a:t>ı) Kavga etmek, başkalarına fiili şiddet uygulamak,</a:t>
            </a:r>
          </a:p>
          <a:p>
            <a:r>
              <a:rPr lang="tr-TR" sz="1600" dirty="0">
                <a:latin typeface="Arial" panose="020B0604020202020204" pitchFamily="34" charset="0"/>
                <a:cs typeface="Arial" panose="020B0604020202020204" pitchFamily="34" charset="0"/>
              </a:rPr>
              <a:t>i) Okul binası, eklenti ve donanımlarına, arkadaşlarının araç-gerecine siyasi, ideolojik veya müstehcen amaçlı yazılar yazmak, resim veya semboller çizmek,</a:t>
            </a:r>
          </a:p>
          <a:p>
            <a:r>
              <a:rPr lang="tr-TR" sz="1600" dirty="0">
                <a:latin typeface="Arial" panose="020B0604020202020204" pitchFamily="34" charset="0"/>
                <a:cs typeface="Arial" panose="020B0604020202020204" pitchFamily="34" charset="0"/>
              </a:rPr>
              <a:t>j) Toplu kopya çekmek veya çekilmesine yardımcı olmak,</a:t>
            </a:r>
          </a:p>
          <a:p>
            <a:r>
              <a:rPr lang="tr-TR" sz="1600" dirty="0">
                <a:latin typeface="Arial" panose="020B0604020202020204" pitchFamily="34" charset="0"/>
                <a:cs typeface="Arial" panose="020B0604020202020204" pitchFamily="34" charset="0"/>
              </a:rPr>
              <a:t>k) Sarhoşluk veren zararlı maddeleri bulundurmak veya kullanmak,</a:t>
            </a:r>
          </a:p>
          <a:p>
            <a:r>
              <a:rPr lang="tr-TR" sz="1600" dirty="0">
                <a:latin typeface="Arial" panose="020B0604020202020204" pitchFamily="34" charset="0"/>
                <a:cs typeface="Arial" panose="020B0604020202020204" pitchFamily="34" charset="0"/>
              </a:rPr>
              <a:t>l) Millî ve manevi değerlere, genel ahlak ve adaba uygun olmayan tutum ve davranışlarda bulunmak,</a:t>
            </a:r>
          </a:p>
          <a:p>
            <a:r>
              <a:rPr lang="tr-TR" sz="1600" dirty="0">
                <a:latin typeface="Arial" panose="020B0604020202020204" pitchFamily="34" charset="0"/>
                <a:cs typeface="Arial" panose="020B0604020202020204" pitchFamily="34" charset="0"/>
              </a:rPr>
              <a:t>m) Okul personelinin taşınır veya taşınmaz malına zarar vermek ve/veya malını tahrip etmek</a:t>
            </a:r>
          </a:p>
          <a:p>
            <a:r>
              <a:rPr lang="tr-TR" sz="1600" b="1" dirty="0">
                <a:latin typeface="Arial" panose="020B0604020202020204" pitchFamily="34" charset="0"/>
                <a:cs typeface="Arial" panose="020B0604020202020204" pitchFamily="34" charset="0"/>
              </a:rPr>
              <a:t>n) Okul yöneticilerinin, öğretmenlerinin, çalışanlarının ve diğer öğrencilerinin izinsiz olarak görüntülerini çekmek, kaydetmek, paylaşmak.</a:t>
            </a:r>
          </a:p>
          <a:p>
            <a:r>
              <a:rPr lang="tr-TR" sz="1600" b="1" dirty="0">
                <a:latin typeface="Arial" panose="020B0604020202020204" pitchFamily="34" charset="0"/>
                <a:cs typeface="Arial" panose="020B0604020202020204" pitchFamily="34" charset="0"/>
              </a:rPr>
              <a:t>o) Okul, pansiyon ve eklentilerini belirlenen kurallar dışında kullanmak, pansiyonda izinsiz kalmak</a:t>
            </a:r>
          </a:p>
          <a:p>
            <a:r>
              <a:rPr lang="tr-TR" sz="1600" b="1" dirty="0">
                <a:latin typeface="Arial" panose="020B0604020202020204" pitchFamily="34" charset="0"/>
                <a:cs typeface="Arial" panose="020B0604020202020204" pitchFamily="34" charset="0"/>
              </a:rPr>
              <a:t>ö) Tekrarlayan çeşitli davranışlarıyla başka bir öğrencinin, sosyal ve duygusal gelişimini olumsuz yönde etkileyecek şekilde akran zorbalığı yapmak</a:t>
            </a:r>
          </a:p>
        </p:txBody>
      </p:sp>
    </p:spTree>
    <p:extLst>
      <p:ext uri="{BB962C8B-B14F-4D97-AF65-F5344CB8AC3E}">
        <p14:creationId xmlns:p14="http://schemas.microsoft.com/office/powerpoint/2010/main" val="32000770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457199" y="274638"/>
            <a:ext cx="8470231" cy="1143000"/>
          </a:xfrm>
          <a:solidFill>
            <a:schemeClr val="bg2"/>
          </a:solidFill>
        </p:spPr>
        <p:txBody>
          <a:bodyPr>
            <a:noAutofit/>
          </a:bodyPr>
          <a:lstStyle/>
          <a:p>
            <a:pPr algn="ctr"/>
            <a:r>
              <a:rPr lang="tr-TR" sz="3600" dirty="0">
                <a:solidFill>
                  <a:schemeClr val="tx1"/>
                </a:solidFill>
                <a:latin typeface="Arial" panose="020B0604020202020204" pitchFamily="34" charset="0"/>
                <a:cs typeface="Arial" panose="020B0604020202020204" pitchFamily="34" charset="0"/>
              </a:rPr>
              <a:t>3.Okul değiştirme cezasını gerektiren davranış ve fiiller</a:t>
            </a:r>
          </a:p>
        </p:txBody>
      </p:sp>
      <p:sp>
        <p:nvSpPr>
          <p:cNvPr id="5" name="Metin kutusu 4"/>
          <p:cNvSpPr txBox="1"/>
          <p:nvPr/>
        </p:nvSpPr>
        <p:spPr>
          <a:xfrm>
            <a:off x="539552" y="1484784"/>
            <a:ext cx="8424936" cy="5078313"/>
          </a:xfrm>
          <a:prstGeom prst="rect">
            <a:avLst/>
          </a:prstGeom>
          <a:solidFill>
            <a:schemeClr val="bg1">
              <a:lumMod val="85000"/>
            </a:schemeClr>
          </a:solidFill>
        </p:spPr>
        <p:txBody>
          <a:bodyPr wrap="square" rtlCol="0">
            <a:spAutoFit/>
          </a:bodyPr>
          <a:lstStyle/>
          <a:p>
            <a:r>
              <a:rPr lang="tr-TR" b="1" dirty="0">
                <a:latin typeface="Arial" panose="020B0604020202020204" pitchFamily="34" charset="0"/>
                <a:cs typeface="Arial" panose="020B0604020202020204" pitchFamily="34" charset="0"/>
              </a:rPr>
              <a:t>Okul değiştirme</a:t>
            </a:r>
            <a:r>
              <a:rPr lang="tr-TR" dirty="0">
                <a:latin typeface="Arial" panose="020B0604020202020204" pitchFamily="34" charset="0"/>
                <a:cs typeface="Arial" panose="020B0604020202020204" pitchFamily="34" charset="0"/>
              </a:rPr>
              <a:t>; öğrencinin yerleşim yeri öncelikli olmak üzere, </a:t>
            </a:r>
            <a:r>
              <a:rPr lang="tr-TR" b="1" dirty="0">
                <a:latin typeface="Arial" panose="020B0604020202020204" pitchFamily="34" charset="0"/>
                <a:cs typeface="Arial" panose="020B0604020202020204" pitchFamily="34" charset="0"/>
              </a:rPr>
              <a:t>aynı tür veya derecedeki başka bir okula naklinin yapılmasıdır</a:t>
            </a:r>
            <a:r>
              <a:rPr lang="tr-TR" dirty="0">
                <a:latin typeface="Arial" panose="020B0604020202020204" pitchFamily="34" charset="0"/>
                <a:cs typeface="Arial" panose="020B0604020202020204" pitchFamily="34" charset="0"/>
              </a:rPr>
              <a:t>. </a:t>
            </a:r>
          </a:p>
          <a:p>
            <a:endParaRPr lang="tr-TR" b="1" dirty="0">
              <a:latin typeface="Arial" panose="020B0604020202020204" pitchFamily="34" charset="0"/>
              <a:cs typeface="Arial" panose="020B0604020202020204" pitchFamily="34" charset="0"/>
            </a:endParaRPr>
          </a:p>
          <a:p>
            <a:r>
              <a:rPr lang="tr-TR" b="1" dirty="0">
                <a:latin typeface="Arial" panose="020B0604020202020204" pitchFamily="34" charset="0"/>
                <a:cs typeface="Arial" panose="020B0604020202020204" pitchFamily="34" charset="0"/>
              </a:rPr>
              <a:t>Okul değiştirme cezasını gerektiren fiil ve davranışlar; </a:t>
            </a:r>
          </a:p>
          <a:p>
            <a:r>
              <a:rPr lang="tr-TR" dirty="0">
                <a:latin typeface="Arial" panose="020B0604020202020204" pitchFamily="34" charset="0"/>
                <a:cs typeface="Arial" panose="020B0604020202020204" pitchFamily="34" charset="0"/>
              </a:rPr>
              <a:t>a) Türk Bayrağına, ülkeyi, milleti ve devleti temsil eden sembollere saygısızlık etmek,</a:t>
            </a:r>
          </a:p>
          <a:p>
            <a:r>
              <a:rPr lang="tr-TR" dirty="0">
                <a:latin typeface="Arial" panose="020B0604020202020204" pitchFamily="34" charset="0"/>
                <a:cs typeface="Arial" panose="020B0604020202020204" pitchFamily="34" charset="0"/>
              </a:rPr>
              <a:t>b) Millî ve manevi değerleri söz, yazı, resim veya başka bir şekilde aşağılamak; bu değerlere küfür ve hakaret etmek,</a:t>
            </a:r>
          </a:p>
          <a:p>
            <a:r>
              <a:rPr lang="tr-TR" dirty="0">
                <a:latin typeface="Arial" panose="020B0604020202020204" pitchFamily="34" charset="0"/>
                <a:cs typeface="Arial" panose="020B0604020202020204" pitchFamily="34" charset="0"/>
              </a:rPr>
              <a:t>c) Okul çalışanlarının görevlerini yapmalarına engel olmak,</a:t>
            </a:r>
          </a:p>
          <a:p>
            <a:r>
              <a:rPr lang="tr-TR" dirty="0">
                <a:latin typeface="Arial" panose="020B0604020202020204" pitchFamily="34" charset="0"/>
                <a:cs typeface="Arial" panose="020B0604020202020204" pitchFamily="34" charset="0"/>
              </a:rPr>
              <a:t>ç) Hırsızlık yapmak, yaptırmak ve yapılmasına yardımcı olmak,</a:t>
            </a:r>
          </a:p>
          <a:p>
            <a:r>
              <a:rPr lang="tr-TR" dirty="0">
                <a:latin typeface="Arial" panose="020B0604020202020204" pitchFamily="34" charset="0"/>
                <a:cs typeface="Arial" panose="020B0604020202020204" pitchFamily="34" charset="0"/>
              </a:rPr>
              <a:t>d) Okulla ilişkisi olmayan kişileri, okulda veya eklentilerinde barındırmak,</a:t>
            </a:r>
          </a:p>
          <a:p>
            <a:r>
              <a:rPr lang="tr-TR" dirty="0">
                <a:latin typeface="Arial" panose="020B0604020202020204" pitchFamily="34" charset="0"/>
                <a:cs typeface="Arial" panose="020B0604020202020204" pitchFamily="34" charset="0"/>
              </a:rPr>
              <a:t>e)</a:t>
            </a:r>
            <a:r>
              <a:rPr lang="tr-TR" b="1" dirty="0">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Resmî belgelerde değişiklik yapmak; sahte belge düzenlemek ve kullanmak ve başkalarını yararlandırmak,</a:t>
            </a:r>
          </a:p>
          <a:p>
            <a:r>
              <a:rPr lang="tr-TR" dirty="0">
                <a:latin typeface="Arial" panose="020B0604020202020204" pitchFamily="34" charset="0"/>
                <a:cs typeface="Arial" panose="020B0604020202020204" pitchFamily="34" charset="0"/>
              </a:rPr>
              <a:t>f) Okul sınırları içinde herhangi bir yeri, izinsiz olarak eğitim ve öğretim amaçları dışında kullanmak veya kullanılmasına yardımcı olmak,</a:t>
            </a:r>
          </a:p>
          <a:p>
            <a:r>
              <a:rPr lang="tr-TR" dirty="0">
                <a:latin typeface="Arial" panose="020B0604020202020204" pitchFamily="34" charset="0"/>
                <a:cs typeface="Arial" panose="020B0604020202020204" pitchFamily="34" charset="0"/>
              </a:rPr>
              <a:t>g) Okula ait taşınır veya taşınmaz mallara zarar vermek,</a:t>
            </a:r>
          </a:p>
          <a:p>
            <a:r>
              <a:rPr lang="tr-TR" dirty="0">
                <a:latin typeface="Arial" panose="020B0604020202020204" pitchFamily="34" charset="0"/>
                <a:cs typeface="Arial" panose="020B0604020202020204" pitchFamily="34" charset="0"/>
              </a:rPr>
              <a:t>ğ) Ders, sınav, uygulama ve diğer faaliyetlerin yapılmasını engellemek veya arkadaşlarını bu eylemlere katılmaya kışkırtmak,</a:t>
            </a:r>
          </a:p>
        </p:txBody>
      </p:sp>
    </p:spTree>
    <p:extLst>
      <p:ext uri="{BB962C8B-B14F-4D97-AF65-F5344CB8AC3E}">
        <p14:creationId xmlns:p14="http://schemas.microsoft.com/office/powerpoint/2010/main" val="10652850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457199" y="274638"/>
            <a:ext cx="8470231" cy="922114"/>
          </a:xfrm>
          <a:solidFill>
            <a:schemeClr val="bg2"/>
          </a:solidFill>
        </p:spPr>
        <p:txBody>
          <a:bodyPr>
            <a:noAutofit/>
          </a:bodyPr>
          <a:lstStyle/>
          <a:p>
            <a:pPr algn="ctr"/>
            <a:r>
              <a:rPr lang="tr-TR" sz="3600" dirty="0">
                <a:solidFill>
                  <a:schemeClr val="tx1"/>
                </a:solidFill>
                <a:latin typeface="Arial" panose="020B0604020202020204" pitchFamily="34" charset="0"/>
                <a:cs typeface="Arial" panose="020B0604020202020204" pitchFamily="34" charset="0"/>
              </a:rPr>
              <a:t>3. Okul değiştirme cezasını gerektiren davranış ve fiiller</a:t>
            </a:r>
          </a:p>
        </p:txBody>
      </p:sp>
      <p:sp>
        <p:nvSpPr>
          <p:cNvPr id="5" name="Metin kutusu 4"/>
          <p:cNvSpPr txBox="1"/>
          <p:nvPr/>
        </p:nvSpPr>
        <p:spPr>
          <a:xfrm>
            <a:off x="395536" y="1268760"/>
            <a:ext cx="8748464" cy="4893647"/>
          </a:xfrm>
          <a:prstGeom prst="rect">
            <a:avLst/>
          </a:prstGeom>
          <a:solidFill>
            <a:schemeClr val="bg1">
              <a:lumMod val="85000"/>
            </a:schemeClr>
          </a:solidFill>
        </p:spPr>
        <p:txBody>
          <a:bodyPr wrap="square" rtlCol="0">
            <a:spAutoFit/>
          </a:bodyPr>
          <a:lstStyle/>
          <a:p>
            <a:endParaRPr lang="tr-TR" sz="2000" dirty="0">
              <a:latin typeface="Arial" panose="020B0604020202020204" pitchFamily="34" charset="0"/>
              <a:cs typeface="Arial" panose="020B0604020202020204" pitchFamily="34" charset="0"/>
            </a:endParaRPr>
          </a:p>
          <a:p>
            <a:r>
              <a:rPr lang="tr-TR" dirty="0">
                <a:latin typeface="Arial" panose="020B0604020202020204" pitchFamily="34" charset="0"/>
                <a:cs typeface="Arial" panose="020B0604020202020204" pitchFamily="34" charset="0"/>
              </a:rPr>
              <a:t>h) Eğitim ve öğretim ortamına yaralayıcı, öldürücü silah ve patlayıcı madde ile her türlü aletleri getirmek veya bunları bulundurmak,</a:t>
            </a:r>
          </a:p>
          <a:p>
            <a:r>
              <a:rPr lang="tr-TR" dirty="0">
                <a:latin typeface="Arial" panose="020B0604020202020204" pitchFamily="34" charset="0"/>
                <a:cs typeface="Arial" panose="020B0604020202020204" pitchFamily="34" charset="0"/>
              </a:rPr>
              <a:t>ı) Zor kullanarak veya tehditle kopya çekmek veya çekilmesini sağlamak,</a:t>
            </a:r>
          </a:p>
          <a:p>
            <a:r>
              <a:rPr lang="tr-TR" dirty="0">
                <a:latin typeface="Arial" panose="020B0604020202020204" pitchFamily="34" charset="0"/>
                <a:cs typeface="Arial" panose="020B0604020202020204" pitchFamily="34" charset="0"/>
              </a:rPr>
              <a:t>i) Bağımlılık yapan zararlı maddeleri bulundurmak veya kullanmak,</a:t>
            </a:r>
          </a:p>
          <a:p>
            <a:r>
              <a:rPr lang="tr-TR" dirty="0">
                <a:latin typeface="Arial" panose="020B0604020202020204" pitchFamily="34" charset="0"/>
                <a:cs typeface="Arial" panose="020B0604020202020204" pitchFamily="34" charset="0"/>
              </a:rPr>
              <a:t>j) Yerine başkasını sınava sokmak, başkasının yerine sınava girmek,</a:t>
            </a:r>
          </a:p>
          <a:p>
            <a:r>
              <a:rPr lang="tr-TR" dirty="0">
                <a:latin typeface="Arial" panose="020B0604020202020204" pitchFamily="34" charset="0"/>
                <a:cs typeface="Arial" panose="020B0604020202020204" pitchFamily="34" charset="0"/>
              </a:rPr>
              <a:t>k)</a:t>
            </a:r>
            <a:r>
              <a:rPr lang="tr-TR" b="1" dirty="0">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Eğitim ve öğretim ortamında; siyasi ve ideolojik amaçlı eylem düzenlemek, başkalarını bu gibi eylemler düzenlemeye kışkırtmak, düzenlenmiş eylemlere katılmak,</a:t>
            </a:r>
          </a:p>
          <a:p>
            <a:r>
              <a:rPr lang="tr-TR" dirty="0">
                <a:latin typeface="Arial" panose="020B0604020202020204" pitchFamily="34" charset="0"/>
                <a:cs typeface="Arial" panose="020B0604020202020204" pitchFamily="34" charset="0"/>
              </a:rPr>
              <a:t>l) Siyasi partilere, bu partilere bağlı yan kuruluşlara, derneklere, sendikalara ve benzeri kuruluşlara üye olmak, üye kaydetmek, para toplamak ve bağışta bulunmaya zorlamak,</a:t>
            </a:r>
          </a:p>
          <a:p>
            <a:r>
              <a:rPr lang="tr-TR" dirty="0">
                <a:latin typeface="Arial" panose="020B0604020202020204" pitchFamily="34" charset="0"/>
                <a:cs typeface="Arial" panose="020B0604020202020204" pitchFamily="34" charset="0"/>
              </a:rPr>
              <a:t>m)</a:t>
            </a:r>
            <a:r>
              <a:rPr lang="tr-TR" b="1" dirty="0">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 Bilişim araçları veya sosyal medya yoluyla eğitim ve öğretimi engellemek, kişilere ağır derecede maddi ve manevi zarar vermek</a:t>
            </a:r>
            <a:r>
              <a:rPr lang="tr-TR" sz="2000" dirty="0">
                <a:latin typeface="Arial" panose="020B0604020202020204" pitchFamily="34" charset="0"/>
                <a:cs typeface="Arial" panose="020B0604020202020204" pitchFamily="34" charset="0"/>
              </a:rPr>
              <a:t>,</a:t>
            </a:r>
          </a:p>
          <a:p>
            <a:r>
              <a:rPr lang="tr-TR" dirty="0">
                <a:latin typeface="Arial" panose="020B0604020202020204" pitchFamily="34" charset="0"/>
                <a:cs typeface="Arial" panose="020B0604020202020204" pitchFamily="34" charset="0"/>
              </a:rPr>
              <a:t>n) İzin almadan okulla ilgili; bilgi vermek, basın toplantısı yapmak, bildiri yayınlamak ve dağıtmak, faaliyet tertip etmek veya bu kapsamdaki faaliyetlerde etkin rol almak,</a:t>
            </a:r>
          </a:p>
          <a:p>
            <a:endParaRPr lang="tr-T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3374888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labalık">
  <a:themeElements>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Kalabalı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1312</TotalTime>
  <Words>3486</Words>
  <Application>Microsoft Office PowerPoint</Application>
  <PresentationFormat>Ekran Gösterisi (4:3)</PresentationFormat>
  <Paragraphs>253</Paragraphs>
  <Slides>27</Slides>
  <Notes>2</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27</vt:i4>
      </vt:variant>
    </vt:vector>
  </HeadingPairs>
  <TitlesOfParts>
    <vt:vector size="34" baseType="lpstr">
      <vt:lpstr>Arial</vt:lpstr>
      <vt:lpstr>Calibri</vt:lpstr>
      <vt:lpstr>Lucida Sans Unicode</vt:lpstr>
      <vt:lpstr>Verdana</vt:lpstr>
      <vt:lpstr>Wingdings 2</vt:lpstr>
      <vt:lpstr>Wingdings 3</vt:lpstr>
      <vt:lpstr>Kalabalık</vt:lpstr>
      <vt:lpstr>Ortaöğretim Kurumları  Yönetmeliği  Disiplin 2025-2026 EĞİTİM ÖĞRETİM YILI  </vt:lpstr>
      <vt:lpstr>Disiplin</vt:lpstr>
      <vt:lpstr>   Davranış puanının indirilmesi   </vt:lpstr>
      <vt:lpstr>1.Kınama cezasını gerektiren davranış ve fiiller</vt:lpstr>
      <vt:lpstr>1.Kınama cezasını gerektiren davranış ve fiiller </vt:lpstr>
      <vt:lpstr>2. Okuldan kısa süreli uzaklaştırma cezasını gerektiren davranış ve fiiller </vt:lpstr>
      <vt:lpstr>2. Okuldan kısa süreli uzaklaştırma cezasını gerektiren davranış ve fiiller</vt:lpstr>
      <vt:lpstr>3.Okul değiştirme cezasını gerektiren davranış ve fiiller</vt:lpstr>
      <vt:lpstr>3. Okul değiştirme cezasını gerektiren davranış ve fiiller</vt:lpstr>
      <vt:lpstr>3. Okul değiştirme cezasını gerektiren davranış ve fiiller</vt:lpstr>
      <vt:lpstr>4. Örgün eğitim dışına çıkarma cezasını gerektiren davranış ve fiiller</vt:lpstr>
      <vt:lpstr>4. Örgün eğitim dışına çıkarma cezasını gerektiren davranış ve fiiller</vt:lpstr>
      <vt:lpstr> Pansiyon, başka okul veya işletmedeki disiplin olayları </vt:lpstr>
      <vt:lpstr>  Cezaya neden olan davranış ve fiilin tekrarlanması  </vt:lpstr>
      <vt:lpstr>  Ceza takdirinde dikkat edilecek hususlar  </vt:lpstr>
      <vt:lpstr>   Disiplin cezaları ile ilgili onay, itiraz ve tebliğ   </vt:lpstr>
      <vt:lpstr>   Disiplin cezaları ile ilgili onay, itiraz ve tebliğ   </vt:lpstr>
      <vt:lpstr>   Disiplin cezaları ile ilgili onay, itiraz ve tebliğ   </vt:lpstr>
      <vt:lpstr>    Cezaların işlenmesi, silinmesi, puan iadesi ve dosyaların saklanması    </vt:lpstr>
      <vt:lpstr>    Cezaların işlenmesi, silinmesi, puan iadesi ve dosyaların saklanması    </vt:lpstr>
      <vt:lpstr>   Cezaların uygulanması   </vt:lpstr>
      <vt:lpstr>   Cezaların uygulanması   </vt:lpstr>
      <vt:lpstr>   Cezaların uygulanması   </vt:lpstr>
      <vt:lpstr>   Ceza alan veya hakkında tedbir kararı verilen öğrencilerin sınavları   </vt:lpstr>
      <vt:lpstr>  Tedbir kararı  </vt:lpstr>
      <vt:lpstr>  Tedbir kararı  </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Okul hakkINDA BİLMEM GEREKENLER</dc:title>
  <dc:creator>Terzioğlu</dc:creator>
  <cp:lastModifiedBy>ertan terzioğlu</cp:lastModifiedBy>
  <cp:revision>94</cp:revision>
  <dcterms:created xsi:type="dcterms:W3CDTF">2020-10-04T09:39:22Z</dcterms:created>
  <dcterms:modified xsi:type="dcterms:W3CDTF">2025-09-15T00:41:55Z</dcterms:modified>
</cp:coreProperties>
</file>