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20" r:id="rId1"/>
  </p:sldMasterIdLst>
  <p:sldIdLst>
    <p:sldId id="256" r:id="rId2"/>
    <p:sldId id="298" r:id="rId3"/>
    <p:sldId id="262" r:id="rId4"/>
    <p:sldId id="263" r:id="rId5"/>
    <p:sldId id="264" r:id="rId6"/>
    <p:sldId id="265" r:id="rId7"/>
    <p:sldId id="266" r:id="rId8"/>
    <p:sldId id="267" r:id="rId9"/>
    <p:sldId id="288" r:id="rId10"/>
    <p:sldId id="268" r:id="rId11"/>
    <p:sldId id="269" r:id="rId12"/>
    <p:sldId id="289" r:id="rId13"/>
    <p:sldId id="270" r:id="rId14"/>
    <p:sldId id="271" r:id="rId15"/>
    <p:sldId id="272" r:id="rId16"/>
    <p:sldId id="273" r:id="rId17"/>
    <p:sldId id="274" r:id="rId18"/>
    <p:sldId id="275" r:id="rId19"/>
    <p:sldId id="276" r:id="rId20"/>
    <p:sldId id="277" r:id="rId21"/>
    <p:sldId id="278" r:id="rId22"/>
    <p:sldId id="279" r:id="rId23"/>
    <p:sldId id="280" r:id="rId24"/>
    <p:sldId id="292" r:id="rId25"/>
    <p:sldId id="281" r:id="rId26"/>
    <p:sldId id="282" r:id="rId27"/>
    <p:sldId id="283" r:id="rId28"/>
    <p:sldId id="290" r:id="rId29"/>
    <p:sldId id="285" r:id="rId30"/>
    <p:sldId id="286" r:id="rId31"/>
    <p:sldId id="287" r:id="rId32"/>
    <p:sldId id="294" r:id="rId33"/>
    <p:sldId id="295" r:id="rId34"/>
    <p:sldId id="296" r:id="rId35"/>
    <p:sldId id="297" r:id="rId36"/>
    <p:sldId id="284" r:id="rId37"/>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42" autoAdjust="0"/>
    <p:restoredTop sz="86523" autoAdjust="0"/>
  </p:normalViewPr>
  <p:slideViewPr>
    <p:cSldViewPr>
      <p:cViewPr varScale="1">
        <p:scale>
          <a:sx n="71" d="100"/>
          <a:sy n="71" d="100"/>
        </p:scale>
        <p:origin x="1205"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10" name="Dik Üçgen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Başlık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tr-TR"/>
              <a:t>Asıl başlık stili için tıklatın</a:t>
            </a:r>
            <a:endParaRPr kumimoji="0" lang="en-US"/>
          </a:p>
        </p:txBody>
      </p:sp>
      <p:sp>
        <p:nvSpPr>
          <p:cNvPr id="17" name="Alt Başlık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tr-TR"/>
              <a:t>Asıl alt başlık stilini düzenlemek için tıklatın</a:t>
            </a:r>
            <a:endParaRPr kumimoji="0" lang="en-US"/>
          </a:p>
        </p:txBody>
      </p:sp>
      <p:grpSp>
        <p:nvGrpSpPr>
          <p:cNvPr id="2" name="Grup 1"/>
          <p:cNvGrpSpPr/>
          <p:nvPr/>
        </p:nvGrpSpPr>
        <p:grpSpPr>
          <a:xfrm>
            <a:off x="-3765" y="4953000"/>
            <a:ext cx="9147765" cy="1912088"/>
            <a:chOff x="-3765" y="4832896"/>
            <a:chExt cx="9147765" cy="2032192"/>
          </a:xfrm>
        </p:grpSpPr>
        <p:sp>
          <p:nvSpPr>
            <p:cNvPr id="7" name="Serbest 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Serbest 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Serbest 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Düz Bağlayıcı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Veri Yer Tutucusu 29"/>
          <p:cNvSpPr>
            <a:spLocks noGrp="1"/>
          </p:cNvSpPr>
          <p:nvPr>
            <p:ph type="dt" sz="half" idx="10"/>
          </p:nvPr>
        </p:nvSpPr>
        <p:spPr/>
        <p:txBody>
          <a:bodyPr/>
          <a:lstStyle>
            <a:lvl1pPr>
              <a:defRPr>
                <a:solidFill>
                  <a:srgbClr val="FFFFFF"/>
                </a:solidFill>
              </a:defRPr>
            </a:lvl1pPr>
            <a:extLst/>
          </a:lstStyle>
          <a:p>
            <a:fld id="{A23720DD-5B6D-40BF-8493-A6B52D484E6B}" type="datetimeFigureOut">
              <a:rPr lang="tr-TR" smtClean="0"/>
              <a:t>15.09.2025</a:t>
            </a:fld>
            <a:endParaRPr lang="tr-TR"/>
          </a:p>
        </p:txBody>
      </p:sp>
      <p:sp>
        <p:nvSpPr>
          <p:cNvPr id="19" name="Altbilgi Yer Tutucusu 18"/>
          <p:cNvSpPr>
            <a:spLocks noGrp="1"/>
          </p:cNvSpPr>
          <p:nvPr>
            <p:ph type="ftr" sz="quarter" idx="11"/>
          </p:nvPr>
        </p:nvSpPr>
        <p:spPr/>
        <p:txBody>
          <a:bodyPr/>
          <a:lstStyle>
            <a:lvl1pPr>
              <a:defRPr>
                <a:solidFill>
                  <a:schemeClr val="accent1">
                    <a:tint val="20000"/>
                  </a:schemeClr>
                </a:solidFill>
              </a:defRPr>
            </a:lvl1pPr>
            <a:extLst/>
          </a:lstStyle>
          <a:p>
            <a:endParaRPr lang="tr-TR"/>
          </a:p>
        </p:txBody>
      </p:sp>
      <p:sp>
        <p:nvSpPr>
          <p:cNvPr id="27" name="Slayt Numarası Yer Tutucusu 26"/>
          <p:cNvSpPr>
            <a:spLocks noGrp="1"/>
          </p:cNvSpPr>
          <p:nvPr>
            <p:ph type="sldNum" sz="quarter" idx="12"/>
          </p:nvPr>
        </p:nvSpPr>
        <p:spPr/>
        <p:txBody>
          <a:bodyPr/>
          <a:lstStyle>
            <a:lvl1pPr>
              <a:defRPr>
                <a:solidFill>
                  <a:srgbClr val="FFFFFF"/>
                </a:solidFill>
              </a:defRPr>
            </a:lvl1pPr>
            <a:extLst/>
          </a:lstStyle>
          <a:p>
            <a:fld id="{F302176B-0E47-46AC-8F43-DAB4B8A37D06}"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a:t>Asıl başlık stili için tıklatın</a:t>
            </a:r>
            <a:endParaRPr kumimoji="0" lang="en-US"/>
          </a:p>
        </p:txBody>
      </p:sp>
      <p:sp>
        <p:nvSpPr>
          <p:cNvPr id="3" name="Dikey Metin Yer Tutucusu 2"/>
          <p:cNvSpPr>
            <a:spLocks noGrp="1"/>
          </p:cNvSpPr>
          <p:nvPr>
            <p:ph type="body" orient="vert" idx="1"/>
          </p:nvPr>
        </p:nvSpPr>
        <p:spPr>
          <a:xfrm>
            <a:off x="457200" y="1481329"/>
            <a:ext cx="8229600" cy="4386071"/>
          </a:xfrm>
        </p:spPr>
        <p:txBody>
          <a:bodyPr vert="eaVer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Veri Yer Tutucusu 3"/>
          <p:cNvSpPr>
            <a:spLocks noGrp="1"/>
          </p:cNvSpPr>
          <p:nvPr>
            <p:ph type="dt" sz="half" idx="10"/>
          </p:nvPr>
        </p:nvSpPr>
        <p:spPr/>
        <p:txBody>
          <a:bodyPr/>
          <a:lstStyle/>
          <a:p>
            <a:fld id="{A23720DD-5B6D-40BF-8493-A6B52D484E6B}" type="datetimeFigureOut">
              <a:rPr lang="tr-TR" smtClean="0"/>
              <a:t>15.09.2025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844013" y="274640"/>
            <a:ext cx="1777470" cy="5592761"/>
          </a:xfrm>
        </p:spPr>
        <p:txBody>
          <a:bodyPr vert="eaVert"/>
          <a:lstStyle/>
          <a:p>
            <a:r>
              <a:rPr kumimoji="0" lang="tr-TR"/>
              <a:t>Asıl başlık stili için tıklatın</a:t>
            </a:r>
            <a:endParaRPr kumimoji="0" lang="en-US"/>
          </a:p>
        </p:txBody>
      </p:sp>
      <p:sp>
        <p:nvSpPr>
          <p:cNvPr id="3" name="Dikey Metin Yer Tutucusu 2"/>
          <p:cNvSpPr>
            <a:spLocks noGrp="1"/>
          </p:cNvSpPr>
          <p:nvPr>
            <p:ph type="body" orient="vert" idx="1"/>
          </p:nvPr>
        </p:nvSpPr>
        <p:spPr>
          <a:xfrm>
            <a:off x="457200" y="274641"/>
            <a:ext cx="6324600" cy="5592760"/>
          </a:xfrm>
        </p:spPr>
        <p:txBody>
          <a:bodyPr vert="eaVer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Veri Yer Tutucusu 3"/>
          <p:cNvSpPr>
            <a:spLocks noGrp="1"/>
          </p:cNvSpPr>
          <p:nvPr>
            <p:ph type="dt" sz="half" idx="10"/>
          </p:nvPr>
        </p:nvSpPr>
        <p:spPr/>
        <p:txBody>
          <a:bodyPr/>
          <a:lstStyle/>
          <a:p>
            <a:fld id="{A23720DD-5B6D-40BF-8493-A6B52D484E6B}" type="datetimeFigureOut">
              <a:rPr lang="tr-TR" smtClean="0"/>
              <a:t>15.09.2025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Veri Yer Tutucusu 3"/>
          <p:cNvSpPr>
            <a:spLocks noGrp="1"/>
          </p:cNvSpPr>
          <p:nvPr>
            <p:ph type="dt" sz="half" idx="10"/>
          </p:nvPr>
        </p:nvSpPr>
        <p:spPr/>
        <p:txBody>
          <a:bodyPr/>
          <a:lstStyle/>
          <a:p>
            <a:fld id="{A23720DD-5B6D-40BF-8493-A6B52D484E6B}" type="datetimeFigureOut">
              <a:rPr lang="tr-TR" smtClean="0"/>
              <a:t>15.09.2025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
        <p:nvSpPr>
          <p:cNvPr id="7" name="Başlık 6"/>
          <p:cNvSpPr>
            <a:spLocks noGrp="1"/>
          </p:cNvSpPr>
          <p:nvPr>
            <p:ph type="title"/>
          </p:nvPr>
        </p:nvSpPr>
        <p:spPr/>
        <p:txBody>
          <a:bodyPr rtlCol="0"/>
          <a:lstStyle/>
          <a:p>
            <a:r>
              <a:rPr kumimoji="0" lang="tr-TR"/>
              <a:t>Asıl başlık stili için tıklatın</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1"/>
      </p:bgRef>
    </p:bg>
    <p:spTree>
      <p:nvGrpSpPr>
        <p:cNvPr id="1" name=""/>
        <p:cNvGrpSpPr/>
        <p:nvPr/>
      </p:nvGrpSpPr>
      <p:grpSpPr>
        <a:xfrm>
          <a:off x="0" y="0"/>
          <a:ext cx="0" cy="0"/>
          <a:chOff x="0" y="0"/>
          <a:chExt cx="0" cy="0"/>
        </a:xfrm>
      </p:grpSpPr>
      <p:sp>
        <p:nvSpPr>
          <p:cNvPr id="2" name="Başlık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tr-TR"/>
              <a:t>Asıl başlık stili için tıklatın</a:t>
            </a:r>
            <a:endParaRPr kumimoji="0" lang="en-US"/>
          </a:p>
        </p:txBody>
      </p:sp>
      <p:sp>
        <p:nvSpPr>
          <p:cNvPr id="3" name="Metin Yer Tutucusu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tr-TR"/>
              <a:t>Asıl metin stillerini düzenlemek için tıklatın</a:t>
            </a:r>
          </a:p>
        </p:txBody>
      </p:sp>
      <p:sp>
        <p:nvSpPr>
          <p:cNvPr id="4" name="Veri Yer Tutucusu 3"/>
          <p:cNvSpPr>
            <a:spLocks noGrp="1"/>
          </p:cNvSpPr>
          <p:nvPr>
            <p:ph type="dt" sz="half" idx="10"/>
          </p:nvPr>
        </p:nvSpPr>
        <p:spPr/>
        <p:txBody>
          <a:bodyPr/>
          <a:lstStyle/>
          <a:p>
            <a:fld id="{A23720DD-5B6D-40BF-8493-A6B52D484E6B}" type="datetimeFigureOut">
              <a:rPr lang="tr-TR" smtClean="0"/>
              <a:t>15.09.2025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
        <p:nvSpPr>
          <p:cNvPr id="7" name="Köşeli Çift Ayraç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Köşeli Çift Ayraç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bg>
      <p:bgRef idx="1002">
        <a:schemeClr val="bg1"/>
      </p:bgRef>
    </p:bg>
    <p:spTree>
      <p:nvGrpSpPr>
        <p:cNvPr id="1" name=""/>
        <p:cNvGrpSpPr/>
        <p:nvPr/>
      </p:nvGrpSpPr>
      <p:grpSpPr>
        <a:xfrm>
          <a:off x="0" y="0"/>
          <a:ext cx="0" cy="0"/>
          <a:chOff x="0" y="0"/>
          <a:chExt cx="0" cy="0"/>
        </a:xfrm>
      </p:grpSpPr>
      <p:sp>
        <p:nvSpPr>
          <p:cNvPr id="3" name="İçerik Yer Tutucusu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İçerik Yer Tutucusu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5" name="Veri Yer Tutucusu 4"/>
          <p:cNvSpPr>
            <a:spLocks noGrp="1"/>
          </p:cNvSpPr>
          <p:nvPr>
            <p:ph type="dt" sz="half" idx="10"/>
          </p:nvPr>
        </p:nvSpPr>
        <p:spPr/>
        <p:txBody>
          <a:bodyPr/>
          <a:lstStyle/>
          <a:p>
            <a:fld id="{A23720DD-5B6D-40BF-8493-A6B52D484E6B}" type="datetimeFigureOut">
              <a:rPr lang="tr-TR" smtClean="0"/>
              <a:t>15.09.2025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302176B-0E47-46AC-8F43-DAB4B8A37D06}" type="slidenum">
              <a:rPr lang="tr-TR" smtClean="0"/>
              <a:t>‹#›</a:t>
            </a:fld>
            <a:endParaRPr lang="tr-TR"/>
          </a:p>
        </p:txBody>
      </p:sp>
      <p:sp>
        <p:nvSpPr>
          <p:cNvPr id="8" name="Başlık 7"/>
          <p:cNvSpPr>
            <a:spLocks noGrp="1"/>
          </p:cNvSpPr>
          <p:nvPr>
            <p:ph type="title"/>
          </p:nvPr>
        </p:nvSpPr>
        <p:spPr/>
        <p:txBody>
          <a:bodyPr rtlCol="0"/>
          <a:lstStyle/>
          <a:p>
            <a:r>
              <a:rPr kumimoji="0" lang="tr-TR"/>
              <a:t>Asıl başlık stili için tıklatın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bg>
      <p:bgRef idx="1003">
        <a:schemeClr val="bg1"/>
      </p:bgRef>
    </p:bg>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8229600" cy="1143000"/>
          </a:xfrm>
        </p:spPr>
        <p:txBody>
          <a:bodyPr anchor="ctr"/>
          <a:lstStyle>
            <a:lvl1pPr>
              <a:defRPr/>
            </a:lvl1pPr>
            <a:extLst/>
          </a:lstStyle>
          <a:p>
            <a:r>
              <a:rPr kumimoji="0" lang="tr-TR"/>
              <a:t>Asıl başlık stili için tıklatın</a:t>
            </a:r>
            <a:endParaRPr kumimoji="0" lang="en-US"/>
          </a:p>
        </p:txBody>
      </p:sp>
      <p:sp>
        <p:nvSpPr>
          <p:cNvPr id="3" name="Metin Yer Tutucusu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a:t>Asıl metin stillerini düzenlemek için tıklatın</a:t>
            </a:r>
          </a:p>
        </p:txBody>
      </p:sp>
      <p:sp>
        <p:nvSpPr>
          <p:cNvPr id="4" name="Metin Yer Tutucusu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a:t>Asıl metin stillerini düzenlemek için tıklatın</a:t>
            </a:r>
          </a:p>
        </p:txBody>
      </p:sp>
      <p:sp>
        <p:nvSpPr>
          <p:cNvPr id="5" name="İçerik Yer Tutucusu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6" name="İçerik Yer Tutucusu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7" name="Veri Yer Tutucusu 6"/>
          <p:cNvSpPr>
            <a:spLocks noGrp="1"/>
          </p:cNvSpPr>
          <p:nvPr>
            <p:ph type="dt" sz="half" idx="10"/>
          </p:nvPr>
        </p:nvSpPr>
        <p:spPr/>
        <p:txBody>
          <a:bodyPr/>
          <a:lstStyle/>
          <a:p>
            <a:fld id="{A23720DD-5B6D-40BF-8493-A6B52D484E6B}" type="datetimeFigureOut">
              <a:rPr lang="tr-TR" smtClean="0"/>
              <a:t>15.09.2025</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F302176B-0E47-46AC-8F43-DAB4B8A37D06}" type="slidenum">
              <a:rPr lang="tr-TR" smtClean="0"/>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bg>
      <p:bgRef idx="1002">
        <a:schemeClr val="bg1"/>
      </p:bgRef>
    </p:bg>
    <p:spTree>
      <p:nvGrpSpPr>
        <p:cNvPr id="1" name=""/>
        <p:cNvGrpSpPr/>
        <p:nvPr/>
      </p:nvGrpSpPr>
      <p:grpSpPr>
        <a:xfrm>
          <a:off x="0" y="0"/>
          <a:ext cx="0" cy="0"/>
          <a:chOff x="0" y="0"/>
          <a:chExt cx="0" cy="0"/>
        </a:xfrm>
      </p:grpSpPr>
      <p:sp>
        <p:nvSpPr>
          <p:cNvPr id="3" name="Veri Yer Tutucusu 2"/>
          <p:cNvSpPr>
            <a:spLocks noGrp="1"/>
          </p:cNvSpPr>
          <p:nvPr>
            <p:ph type="dt" sz="half" idx="10"/>
          </p:nvPr>
        </p:nvSpPr>
        <p:spPr/>
        <p:txBody>
          <a:bodyPr/>
          <a:lstStyle/>
          <a:p>
            <a:fld id="{A23720DD-5B6D-40BF-8493-A6B52D484E6B}" type="datetimeFigureOut">
              <a:rPr lang="tr-TR" smtClean="0"/>
              <a:t>15.09.2025</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F302176B-0E47-46AC-8F43-DAB4B8A37D06}" type="slidenum">
              <a:rPr lang="tr-TR" smtClean="0"/>
              <a:t>‹#›</a:t>
            </a:fld>
            <a:endParaRPr lang="tr-TR"/>
          </a:p>
        </p:txBody>
      </p:sp>
      <p:sp>
        <p:nvSpPr>
          <p:cNvPr id="6" name="Başlık 5"/>
          <p:cNvSpPr>
            <a:spLocks noGrp="1"/>
          </p:cNvSpPr>
          <p:nvPr>
            <p:ph type="title"/>
          </p:nvPr>
        </p:nvSpPr>
        <p:spPr/>
        <p:txBody>
          <a:bodyPr rtlCol="0"/>
          <a:lstStyle/>
          <a:p>
            <a:r>
              <a:rPr kumimoji="0" lang="tr-TR"/>
              <a:t>Asıl başlık stili için tıklatın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A23720DD-5B6D-40BF-8493-A6B52D484E6B}" type="datetimeFigureOut">
              <a:rPr lang="tr-TR" smtClean="0"/>
              <a:t>15.09.2025</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bg>
      <p:bgRef idx="1003">
        <a:schemeClr val="bg1"/>
      </p:bgRef>
    </p:bg>
    <p:spTree>
      <p:nvGrpSpPr>
        <p:cNvPr id="1" name=""/>
        <p:cNvGrpSpPr/>
        <p:nvPr/>
      </p:nvGrpSpPr>
      <p:grpSpPr>
        <a:xfrm>
          <a:off x="0" y="0"/>
          <a:ext cx="0" cy="0"/>
          <a:chOff x="0" y="0"/>
          <a:chExt cx="0" cy="0"/>
        </a:xfrm>
      </p:grpSpPr>
      <p:sp>
        <p:nvSpPr>
          <p:cNvPr id="2" name="Başlık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tr-TR"/>
              <a:t>Asıl başlık stili için tıklatın</a:t>
            </a:r>
            <a:endParaRPr kumimoji="0" lang="en-US"/>
          </a:p>
        </p:txBody>
      </p:sp>
      <p:sp>
        <p:nvSpPr>
          <p:cNvPr id="3" name="Metin Yer Tutucusu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tr-TR"/>
              <a:t>Asıl metin stillerini düzenlemek için tıklatın</a:t>
            </a:r>
          </a:p>
        </p:txBody>
      </p:sp>
      <p:sp>
        <p:nvSpPr>
          <p:cNvPr id="4" name="İçerik Yer Tutucusu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5" name="Veri Yer Tutucusu 4"/>
          <p:cNvSpPr>
            <a:spLocks noGrp="1"/>
          </p:cNvSpPr>
          <p:nvPr>
            <p:ph type="dt" sz="half" idx="10"/>
          </p:nvPr>
        </p:nvSpPr>
        <p:spPr>
          <a:xfrm>
            <a:off x="6727032" y="6407944"/>
            <a:ext cx="1920240" cy="365760"/>
          </a:xfrm>
        </p:spPr>
        <p:txBody>
          <a:bodyPr/>
          <a:lstStyle/>
          <a:p>
            <a:fld id="{A23720DD-5B6D-40BF-8493-A6B52D484E6B}" type="datetimeFigureOut">
              <a:rPr lang="tr-TR" smtClean="0"/>
              <a:t>15.09.2025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302176B-0E47-46AC-8F43-DAB4B8A37D06}" type="slidenum">
              <a:rPr lang="tr-TR" smtClean="0"/>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bg>
      <p:bgRef idx="1002">
        <a:schemeClr val="bg1"/>
      </p:bgRef>
    </p:bg>
    <p:spTree>
      <p:nvGrpSpPr>
        <p:cNvPr id="1" name=""/>
        <p:cNvGrpSpPr/>
        <p:nvPr/>
      </p:nvGrpSpPr>
      <p:grpSpPr>
        <a:xfrm>
          <a:off x="0" y="0"/>
          <a:ext cx="0" cy="0"/>
          <a:chOff x="0" y="0"/>
          <a:chExt cx="0" cy="0"/>
        </a:xfrm>
      </p:grpSpPr>
      <p:sp>
        <p:nvSpPr>
          <p:cNvPr id="4" name="Metin Yer Tutucusu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tr-TR"/>
              <a:t>Asıl metin stillerini düzenlemek için tıklatın</a:t>
            </a:r>
          </a:p>
        </p:txBody>
      </p:sp>
      <p:sp>
        <p:nvSpPr>
          <p:cNvPr id="3" name="Resim Yer Tutucusu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tr-TR"/>
              <a:t>Resim eklemek için simgeyi tıklatın</a:t>
            </a:r>
            <a:endParaRPr kumimoji="0" lang="en-US" dirty="0"/>
          </a:p>
        </p:txBody>
      </p:sp>
      <p:sp>
        <p:nvSpPr>
          <p:cNvPr id="5" name="Veri Yer Tutucusu 4"/>
          <p:cNvSpPr>
            <a:spLocks noGrp="1"/>
          </p:cNvSpPr>
          <p:nvPr>
            <p:ph type="dt" sz="half" idx="10"/>
          </p:nvPr>
        </p:nvSpPr>
        <p:spPr/>
        <p:txBody>
          <a:bodyPr/>
          <a:lstStyle>
            <a:lvl1pPr>
              <a:defRPr>
                <a:solidFill>
                  <a:schemeClr val="tx1"/>
                </a:solidFill>
              </a:defRPr>
            </a:lvl1pPr>
            <a:extLst/>
          </a:lstStyle>
          <a:p>
            <a:fld id="{A23720DD-5B6D-40BF-8493-A6B52D484E6B}" type="datetimeFigureOut">
              <a:rPr lang="tr-TR" smtClean="0"/>
              <a:t>15.09.2025</a:t>
            </a:fld>
            <a:endParaRPr lang="tr-TR"/>
          </a:p>
        </p:txBody>
      </p:sp>
      <p:sp>
        <p:nvSpPr>
          <p:cNvPr id="6" name="Altbilgi Yer Tutucusu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tr-TR"/>
          </a:p>
        </p:txBody>
      </p:sp>
      <p:sp>
        <p:nvSpPr>
          <p:cNvPr id="7" name="Slayt Numarası Yer Tutucusu 6"/>
          <p:cNvSpPr>
            <a:spLocks noGrp="1"/>
          </p:cNvSpPr>
          <p:nvPr>
            <p:ph type="sldNum" sz="quarter" idx="12"/>
          </p:nvPr>
        </p:nvSpPr>
        <p:spPr/>
        <p:txBody>
          <a:bodyPr/>
          <a:lstStyle>
            <a:lvl1pPr>
              <a:defRPr>
                <a:solidFill>
                  <a:schemeClr val="tx1"/>
                </a:solidFill>
              </a:defRPr>
            </a:lvl1pPr>
            <a:extLst/>
          </a:lstStyle>
          <a:p>
            <a:fld id="{F302176B-0E47-46AC-8F43-DAB4B8A37D06}" type="slidenum">
              <a:rPr lang="tr-TR" smtClean="0"/>
              <a:t>‹#›</a:t>
            </a:fld>
            <a:endParaRPr lang="tr-TR"/>
          </a:p>
        </p:txBody>
      </p:sp>
      <p:sp>
        <p:nvSpPr>
          <p:cNvPr id="2" name="Başlık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tr-TR"/>
              <a:t>Asıl başlık stili için tıklatın</a:t>
            </a:r>
            <a:endParaRPr kumimoji="0" lang="en-US"/>
          </a:p>
        </p:txBody>
      </p:sp>
      <p:sp>
        <p:nvSpPr>
          <p:cNvPr id="8" name="Serbest 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erbest 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Dik Üçgen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Düz Bağlayıcı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Köşeli Çift Ayraç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Köşeli Çift Ayraç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Serbest 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erbest 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Dik Üçgen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Düz Bağlayıcı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Başlık Yer Tutucusu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tr-TR"/>
              <a:t>Asıl başlık stili için tıklatın</a:t>
            </a:r>
            <a:endParaRPr kumimoji="0" lang="en-US"/>
          </a:p>
        </p:txBody>
      </p:sp>
      <p:sp>
        <p:nvSpPr>
          <p:cNvPr id="30" name="Metin Yer Tutucusu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tr-TR"/>
              <a:t>Asıl metin stillerini düzenlemek için tıklatın</a:t>
            </a:r>
          </a:p>
          <a:p>
            <a:pPr lvl="1" eaLnBrk="1" latinLnBrk="0" hangingPunct="1"/>
            <a:r>
              <a:rPr kumimoji="0" lang="tr-TR"/>
              <a:t>İkinci düzey</a:t>
            </a:r>
          </a:p>
          <a:p>
            <a:pPr lvl="2" eaLnBrk="1" latinLnBrk="0" hangingPunct="1"/>
            <a:r>
              <a:rPr kumimoji="0" lang="tr-TR"/>
              <a:t>Üçüncü düzey</a:t>
            </a:r>
          </a:p>
          <a:p>
            <a:pPr lvl="3" eaLnBrk="1" latinLnBrk="0" hangingPunct="1"/>
            <a:r>
              <a:rPr kumimoji="0" lang="tr-TR"/>
              <a:t>Dördüncü düzey</a:t>
            </a:r>
          </a:p>
          <a:p>
            <a:pPr lvl="4" eaLnBrk="1" latinLnBrk="0" hangingPunct="1"/>
            <a:r>
              <a:rPr kumimoji="0" lang="tr-TR"/>
              <a:t>Beşinci düzey</a:t>
            </a:r>
            <a:endParaRPr kumimoji="0" lang="en-US"/>
          </a:p>
        </p:txBody>
      </p:sp>
      <p:sp>
        <p:nvSpPr>
          <p:cNvPr id="10" name="Veri Yer Tutucusu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A23720DD-5B6D-40BF-8493-A6B52D484E6B}" type="datetimeFigureOut">
              <a:rPr lang="tr-TR" smtClean="0"/>
              <a:t>15.09.2025</a:t>
            </a:fld>
            <a:endParaRPr lang="tr-TR"/>
          </a:p>
        </p:txBody>
      </p:sp>
      <p:sp>
        <p:nvSpPr>
          <p:cNvPr id="22" name="Altbilgi Yer Tutucusu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tr-TR"/>
          </a:p>
        </p:txBody>
      </p:sp>
      <p:sp>
        <p:nvSpPr>
          <p:cNvPr id="18" name="Slayt Numarası Yer Tutucusu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F302176B-0E47-46AC-8F43-DAB4B8A37D06}"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83568" y="1916832"/>
            <a:ext cx="7772400" cy="3269921"/>
          </a:xfrm>
        </p:spPr>
        <p:txBody>
          <a:bodyPr>
            <a:noAutofit/>
          </a:bodyPr>
          <a:lstStyle/>
          <a:p>
            <a:pPr algn="ctr"/>
            <a:r>
              <a:rPr lang="tr-TR" sz="5400" dirty="0">
                <a:solidFill>
                  <a:schemeClr val="tx1"/>
                </a:solidFill>
                <a:latin typeface="Arial" panose="020B0604020202020204" pitchFamily="34" charset="0"/>
                <a:cs typeface="Arial" panose="020B0604020202020204" pitchFamily="34" charset="0"/>
              </a:rPr>
              <a:t>Ortaöğretim Kurumları  Yönetmeliği</a:t>
            </a:r>
            <a:br>
              <a:rPr lang="tr-TR" sz="5400" dirty="0"/>
            </a:br>
            <a:r>
              <a:rPr lang="tr-TR" sz="2000" dirty="0">
                <a:solidFill>
                  <a:schemeClr val="tx1"/>
                </a:solidFill>
                <a:latin typeface="Arial" panose="020B0604020202020204" pitchFamily="34" charset="0"/>
                <a:cs typeface="Arial" panose="020B0604020202020204" pitchFamily="34" charset="0"/>
              </a:rPr>
              <a:t>2025-2026 EĞİTİM ÖĞRETİM YILI</a:t>
            </a:r>
            <a:br>
              <a:rPr lang="tr-TR" sz="5400" dirty="0">
                <a:solidFill>
                  <a:schemeClr val="tx1"/>
                </a:solidFill>
              </a:rPr>
            </a:br>
            <a:endParaRPr lang="tr-TR" sz="5400" b="1" dirty="0">
              <a:solidFill>
                <a:schemeClr val="tx1"/>
              </a:solidFill>
              <a:latin typeface="+mn-lt"/>
            </a:endParaRPr>
          </a:p>
        </p:txBody>
      </p:sp>
    </p:spTree>
    <p:extLst>
      <p:ext uri="{BB962C8B-B14F-4D97-AF65-F5344CB8AC3E}">
        <p14:creationId xmlns:p14="http://schemas.microsoft.com/office/powerpoint/2010/main" val="2417851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1"/>
            <p:extLst>
              <p:ext uri="{D42A27DB-BD31-4B8C-83A1-F6EECF244321}">
                <p14:modId xmlns:p14="http://schemas.microsoft.com/office/powerpoint/2010/main" val="1975487835"/>
              </p:ext>
            </p:extLst>
          </p:nvPr>
        </p:nvGraphicFramePr>
        <p:xfrm>
          <a:off x="1759496" y="3501008"/>
          <a:ext cx="4752528" cy="2160243"/>
        </p:xfrm>
        <a:graphic>
          <a:graphicData uri="http://schemas.openxmlformats.org/drawingml/2006/table">
            <a:tbl>
              <a:tblPr/>
              <a:tblGrid>
                <a:gridCol w="2433096">
                  <a:extLst>
                    <a:ext uri="{9D8B030D-6E8A-4147-A177-3AD203B41FA5}">
                      <a16:colId xmlns:a16="http://schemas.microsoft.com/office/drawing/2014/main" val="20000"/>
                    </a:ext>
                  </a:extLst>
                </a:gridCol>
                <a:gridCol w="2319432">
                  <a:extLst>
                    <a:ext uri="{9D8B030D-6E8A-4147-A177-3AD203B41FA5}">
                      <a16:colId xmlns:a16="http://schemas.microsoft.com/office/drawing/2014/main" val="20001"/>
                    </a:ext>
                  </a:extLst>
                </a:gridCol>
              </a:tblGrid>
              <a:tr h="384203">
                <a:tc>
                  <a:txBody>
                    <a:bodyPr/>
                    <a:lstStyle/>
                    <a:p>
                      <a:pPr algn="just">
                        <a:spcAft>
                          <a:spcPts val="0"/>
                        </a:spcAft>
                      </a:pPr>
                      <a:r>
                        <a:rPr lang="tr-TR" sz="1600" b="1" dirty="0">
                          <a:effectLst/>
                          <a:latin typeface="Arial" panose="020B0604020202020204" pitchFamily="34" charset="0"/>
                          <a:cs typeface="Arial" panose="020B0604020202020204" pitchFamily="34" charset="0"/>
                        </a:rPr>
                        <a:t>Puan</a:t>
                      </a:r>
                      <a:endParaRPr lang="tr-TR" sz="1600" dirty="0">
                        <a:effectLst/>
                        <a:latin typeface="Arial" panose="020B0604020202020204" pitchFamily="34" charset="0"/>
                        <a:cs typeface="Arial" panose="020B0604020202020204" pitchFamily="34" charset="0"/>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spcAft>
                          <a:spcPts val="0"/>
                        </a:spcAft>
                      </a:pPr>
                      <a:r>
                        <a:rPr lang="tr-TR" sz="1600" b="1" dirty="0">
                          <a:effectLst/>
                          <a:latin typeface="Arial" panose="020B0604020202020204" pitchFamily="34" charset="0"/>
                          <a:cs typeface="Arial" panose="020B0604020202020204" pitchFamily="34" charset="0"/>
                        </a:rPr>
                        <a:t>Derece</a:t>
                      </a:r>
                      <a:endParaRPr lang="tr-TR" sz="1600" dirty="0">
                        <a:effectLst/>
                        <a:latin typeface="Arial" panose="020B0604020202020204" pitchFamily="34" charset="0"/>
                        <a:cs typeface="Arial" panose="020B0604020202020204" pitchFamily="34" charset="0"/>
                      </a:endParaRP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55208">
                <a:tc>
                  <a:txBody>
                    <a:bodyPr/>
                    <a:lstStyle/>
                    <a:p>
                      <a:pPr algn="just">
                        <a:spcAft>
                          <a:spcPts val="0"/>
                        </a:spcAft>
                      </a:pPr>
                      <a:r>
                        <a:rPr lang="tr-TR" sz="1600" dirty="0">
                          <a:effectLst/>
                          <a:latin typeface="Arial" panose="020B0604020202020204" pitchFamily="34" charset="0"/>
                          <a:cs typeface="Arial" panose="020B0604020202020204" pitchFamily="34" charset="0"/>
                        </a:rPr>
                        <a:t>85,00 - 100</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just">
                        <a:spcAft>
                          <a:spcPts val="0"/>
                        </a:spcAft>
                      </a:pPr>
                      <a:r>
                        <a:rPr lang="tr-TR" sz="1600" dirty="0">
                          <a:effectLst/>
                          <a:latin typeface="Arial" panose="020B0604020202020204" pitchFamily="34" charset="0"/>
                          <a:cs typeface="Arial" panose="020B0604020202020204" pitchFamily="34" charset="0"/>
                        </a:rPr>
                        <a:t>Pekiyi</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10001"/>
                  </a:ext>
                </a:extLst>
              </a:tr>
              <a:tr h="355208">
                <a:tc>
                  <a:txBody>
                    <a:bodyPr/>
                    <a:lstStyle/>
                    <a:p>
                      <a:pPr algn="just">
                        <a:spcAft>
                          <a:spcPts val="0"/>
                        </a:spcAft>
                      </a:pPr>
                      <a:r>
                        <a:rPr lang="tr-TR" sz="1600" dirty="0">
                          <a:effectLst/>
                          <a:latin typeface="Arial" panose="020B0604020202020204" pitchFamily="34" charset="0"/>
                          <a:cs typeface="Arial" panose="020B0604020202020204" pitchFamily="34" charset="0"/>
                        </a:rPr>
                        <a:t>70,00 - 84,99</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just">
                        <a:spcAft>
                          <a:spcPts val="0"/>
                        </a:spcAft>
                      </a:pPr>
                      <a:r>
                        <a:rPr lang="tr-TR" sz="1600" dirty="0">
                          <a:effectLst/>
                          <a:latin typeface="Arial" panose="020B0604020202020204" pitchFamily="34" charset="0"/>
                          <a:cs typeface="Arial" panose="020B0604020202020204" pitchFamily="34" charset="0"/>
                        </a:rPr>
                        <a:t>İyi</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10002"/>
                  </a:ext>
                </a:extLst>
              </a:tr>
              <a:tr h="355208">
                <a:tc>
                  <a:txBody>
                    <a:bodyPr/>
                    <a:lstStyle/>
                    <a:p>
                      <a:pPr algn="just">
                        <a:spcAft>
                          <a:spcPts val="0"/>
                        </a:spcAft>
                      </a:pPr>
                      <a:r>
                        <a:rPr lang="tr-TR" sz="1600" dirty="0">
                          <a:effectLst/>
                          <a:latin typeface="Arial" panose="020B0604020202020204" pitchFamily="34" charset="0"/>
                          <a:cs typeface="Arial" panose="020B0604020202020204" pitchFamily="34" charset="0"/>
                        </a:rPr>
                        <a:t>60,00 - 69,99</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just">
                        <a:spcAft>
                          <a:spcPts val="0"/>
                        </a:spcAft>
                      </a:pPr>
                      <a:r>
                        <a:rPr lang="tr-TR" sz="1600" dirty="0">
                          <a:effectLst/>
                          <a:latin typeface="Arial" panose="020B0604020202020204" pitchFamily="34" charset="0"/>
                          <a:cs typeface="Arial" panose="020B0604020202020204" pitchFamily="34" charset="0"/>
                        </a:rPr>
                        <a:t>Orta</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10003"/>
                  </a:ext>
                </a:extLst>
              </a:tr>
              <a:tr h="355208">
                <a:tc>
                  <a:txBody>
                    <a:bodyPr/>
                    <a:lstStyle/>
                    <a:p>
                      <a:pPr algn="just">
                        <a:spcAft>
                          <a:spcPts val="0"/>
                        </a:spcAft>
                      </a:pPr>
                      <a:r>
                        <a:rPr lang="tr-TR" sz="1600" dirty="0">
                          <a:effectLst/>
                          <a:latin typeface="Arial" panose="020B0604020202020204" pitchFamily="34" charset="0"/>
                          <a:cs typeface="Arial" panose="020B0604020202020204" pitchFamily="34" charset="0"/>
                        </a:rPr>
                        <a:t>50,00 - 59,99</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just">
                        <a:spcAft>
                          <a:spcPts val="0"/>
                        </a:spcAft>
                      </a:pPr>
                      <a:r>
                        <a:rPr lang="tr-TR" sz="1600" dirty="0">
                          <a:effectLst/>
                          <a:latin typeface="Arial" panose="020B0604020202020204" pitchFamily="34" charset="0"/>
                          <a:cs typeface="Arial" panose="020B0604020202020204" pitchFamily="34" charset="0"/>
                        </a:rPr>
                        <a:t>Geçer</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10004"/>
                  </a:ext>
                </a:extLst>
              </a:tr>
              <a:tr h="355208">
                <a:tc>
                  <a:txBody>
                    <a:bodyPr/>
                    <a:lstStyle/>
                    <a:p>
                      <a:pPr algn="just">
                        <a:spcAft>
                          <a:spcPts val="0"/>
                        </a:spcAft>
                      </a:pPr>
                      <a:r>
                        <a:rPr lang="tr-TR" sz="1600" dirty="0">
                          <a:effectLst/>
                          <a:latin typeface="Arial" panose="020B0604020202020204" pitchFamily="34" charset="0"/>
                          <a:cs typeface="Arial" panose="020B0604020202020204" pitchFamily="34" charset="0"/>
                        </a:rPr>
                        <a:t>0 - 49,99</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just">
                        <a:spcAft>
                          <a:spcPts val="0"/>
                        </a:spcAft>
                      </a:pPr>
                      <a:r>
                        <a:rPr lang="tr-TR" sz="1600" dirty="0">
                          <a:effectLst/>
                          <a:latin typeface="Arial" panose="020B0604020202020204" pitchFamily="34" charset="0"/>
                          <a:cs typeface="Arial" panose="020B0604020202020204" pitchFamily="34" charset="0"/>
                        </a:rPr>
                        <a:t>Geçmez</a:t>
                      </a:r>
                    </a:p>
                  </a:txBody>
                  <a:tcPr marL="9525" marR="9525"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10005"/>
                  </a:ext>
                </a:extLst>
              </a:tr>
            </a:tbl>
          </a:graphicData>
        </a:graphic>
      </p:graphicFrame>
      <p:sp>
        <p:nvSpPr>
          <p:cNvPr id="3" name="Başlık 2"/>
          <p:cNvSpPr>
            <a:spLocks noGrp="1"/>
          </p:cNvSpPr>
          <p:nvPr>
            <p:ph type="title"/>
          </p:nvPr>
        </p:nvSpPr>
        <p:spPr>
          <a:solidFill>
            <a:schemeClr val="bg2"/>
          </a:solidFill>
        </p:spPr>
        <p:txBody>
          <a:bodyPr/>
          <a:lstStyle/>
          <a:p>
            <a:pPr algn="ctr"/>
            <a:r>
              <a:rPr lang="tr-TR" dirty="0">
                <a:solidFill>
                  <a:schemeClr val="tx1"/>
                </a:solidFill>
                <a:effectLst/>
                <a:latin typeface="Arial" panose="020B0604020202020204" pitchFamily="34" charset="0"/>
                <a:cs typeface="Arial" panose="020B0604020202020204" pitchFamily="34" charset="0"/>
              </a:rPr>
              <a:t>Puanla değerlendirme</a:t>
            </a:r>
            <a:endParaRPr lang="tr-TR" dirty="0">
              <a:solidFill>
                <a:schemeClr val="tx1"/>
              </a:solidFill>
              <a:latin typeface="Arial" panose="020B0604020202020204" pitchFamily="34" charset="0"/>
              <a:cs typeface="Arial" panose="020B0604020202020204" pitchFamily="34" charset="0"/>
            </a:endParaRPr>
          </a:p>
        </p:txBody>
      </p:sp>
      <p:sp>
        <p:nvSpPr>
          <p:cNvPr id="7" name="Metin kutusu 6"/>
          <p:cNvSpPr txBox="1"/>
          <p:nvPr/>
        </p:nvSpPr>
        <p:spPr>
          <a:xfrm>
            <a:off x="539552" y="1483876"/>
            <a:ext cx="7192416" cy="369332"/>
          </a:xfrm>
          <a:prstGeom prst="rect">
            <a:avLst/>
          </a:prstGeom>
          <a:noFill/>
        </p:spPr>
        <p:txBody>
          <a:bodyPr wrap="square" rtlCol="0">
            <a:spAutoFit/>
          </a:bodyPr>
          <a:lstStyle/>
          <a:p>
            <a:endParaRPr lang="tr-TR" dirty="0"/>
          </a:p>
        </p:txBody>
      </p:sp>
      <p:sp>
        <p:nvSpPr>
          <p:cNvPr id="8" name="Metin kutusu 7"/>
          <p:cNvSpPr txBox="1"/>
          <p:nvPr/>
        </p:nvSpPr>
        <p:spPr>
          <a:xfrm>
            <a:off x="539553" y="1853208"/>
            <a:ext cx="8352926" cy="1477328"/>
          </a:xfrm>
          <a:prstGeom prst="rect">
            <a:avLst/>
          </a:prstGeom>
          <a:solidFill>
            <a:schemeClr val="accent5">
              <a:lumMod val="20000"/>
              <a:lumOff val="80000"/>
            </a:schemeClr>
          </a:solidFill>
        </p:spPr>
        <p:txBody>
          <a:bodyPr wrap="square" rtlCol="0">
            <a:spAutoFit/>
          </a:bodyPr>
          <a:lstStyle/>
          <a:p>
            <a:r>
              <a:rPr lang="tr-TR" dirty="0">
                <a:latin typeface="Arial" panose="020B0604020202020204" pitchFamily="34" charset="0"/>
                <a:cs typeface="Arial" panose="020B0604020202020204" pitchFamily="34" charset="0"/>
              </a:rPr>
              <a:t>Sınav, performans çalışması, proje ve uygulamalar </a:t>
            </a:r>
            <a:r>
              <a:rPr lang="tr-TR" b="1" dirty="0">
                <a:latin typeface="Arial" panose="020B0604020202020204" pitchFamily="34" charset="0"/>
                <a:cs typeface="Arial" panose="020B0604020202020204" pitchFamily="34" charset="0"/>
              </a:rPr>
              <a:t>100 tam puan </a:t>
            </a:r>
            <a:r>
              <a:rPr lang="tr-TR" dirty="0">
                <a:latin typeface="Arial" panose="020B0604020202020204" pitchFamily="34" charset="0"/>
                <a:cs typeface="Arial" panose="020B0604020202020204" pitchFamily="34" charset="0"/>
              </a:rPr>
              <a:t>üzerinden değerlendirilir. Değerlendirme sonuçları  </a:t>
            </a:r>
            <a:r>
              <a:rPr lang="tr-TR" u="sng" dirty="0">
                <a:latin typeface="Arial" panose="020B0604020202020204" pitchFamily="34" charset="0"/>
                <a:cs typeface="Arial" panose="020B0604020202020204" pitchFamily="34" charset="0"/>
              </a:rPr>
              <a:t>e-Okul/e-</a:t>
            </a:r>
            <a:r>
              <a:rPr lang="tr-TR" u="sng" dirty="0" err="1">
                <a:latin typeface="Arial" panose="020B0604020202020204" pitchFamily="34" charset="0"/>
                <a:cs typeface="Arial" panose="020B0604020202020204" pitchFamily="34" charset="0"/>
              </a:rPr>
              <a:t>Mesem</a:t>
            </a:r>
            <a:r>
              <a:rPr lang="tr-TR" dirty="0">
                <a:latin typeface="Arial" panose="020B0604020202020204" pitchFamily="34" charset="0"/>
                <a:cs typeface="Arial" panose="020B0604020202020204" pitchFamily="34" charset="0"/>
              </a:rPr>
              <a:t> sistemine işlenir.</a:t>
            </a:r>
          </a:p>
          <a:p>
            <a:endParaRPr lang="tr-TR" dirty="0">
              <a:latin typeface="Arial" panose="020B0604020202020204" pitchFamily="34" charset="0"/>
              <a:cs typeface="Arial" panose="020B0604020202020204" pitchFamily="34" charset="0"/>
            </a:endParaRPr>
          </a:p>
          <a:p>
            <a:r>
              <a:rPr lang="tr-TR" dirty="0">
                <a:latin typeface="Arial" panose="020B0604020202020204" pitchFamily="34" charset="0"/>
                <a:cs typeface="Arial" panose="020B0604020202020204" pitchFamily="34" charset="0"/>
              </a:rPr>
              <a:t>Puan değerleri ve dereceleri aşağıdaki gibidir:</a:t>
            </a:r>
          </a:p>
          <a:p>
            <a:endParaRPr lang="tr-TR" dirty="0"/>
          </a:p>
        </p:txBody>
      </p:sp>
    </p:spTree>
    <p:extLst>
      <p:ext uri="{BB962C8B-B14F-4D97-AF65-F5344CB8AC3E}">
        <p14:creationId xmlns:p14="http://schemas.microsoft.com/office/powerpoint/2010/main" val="33605395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457200" y="1340768"/>
            <a:ext cx="8229600" cy="5040560"/>
          </a:xfrm>
          <a:solidFill>
            <a:schemeClr val="bg1">
              <a:lumMod val="95000"/>
            </a:schemeClr>
          </a:solidFill>
        </p:spPr>
        <p:txBody>
          <a:bodyPr>
            <a:noAutofit/>
          </a:bodyPr>
          <a:lstStyle/>
          <a:p>
            <a:pPr marL="109728" indent="0">
              <a:buNone/>
            </a:pPr>
            <a:r>
              <a:rPr lang="tr-TR" sz="1800" dirty="0">
                <a:latin typeface="Arial" panose="020B0604020202020204" pitchFamily="34" charset="0"/>
                <a:cs typeface="Arial" panose="020B0604020202020204" pitchFamily="34" charset="0"/>
              </a:rPr>
              <a:t>Derslerin özelliğine göre bir dönemde yapılacak yazılı ve uygulamalı sınavlarla ilgili olarak aşağıdaki esaslara uyulur.</a:t>
            </a:r>
          </a:p>
          <a:p>
            <a:pPr marL="109728" indent="0">
              <a:buNone/>
            </a:pPr>
            <a:endParaRPr lang="tr-TR" sz="1800" dirty="0">
              <a:latin typeface="Arial" panose="020B0604020202020204" pitchFamily="34" charset="0"/>
              <a:cs typeface="Arial" panose="020B0604020202020204" pitchFamily="34" charset="0"/>
            </a:endParaRPr>
          </a:p>
          <a:p>
            <a:r>
              <a:rPr lang="tr-TR" sz="1800" dirty="0">
                <a:latin typeface="Arial" panose="020B0604020202020204" pitchFamily="34" charset="0"/>
                <a:cs typeface="Arial" panose="020B0604020202020204" pitchFamily="34" charset="0"/>
              </a:rPr>
              <a:t>a)</a:t>
            </a:r>
            <a:r>
              <a:rPr lang="tr-TR" sz="1800" b="1" dirty="0">
                <a:latin typeface="Arial" panose="020B0604020202020204" pitchFamily="34" charset="0"/>
                <a:cs typeface="Arial" panose="020B0604020202020204" pitchFamily="34" charset="0"/>
              </a:rPr>
              <a:t> </a:t>
            </a:r>
            <a:r>
              <a:rPr lang="tr-TR" sz="1400" dirty="0">
                <a:latin typeface="Arial" panose="020B0604020202020204" pitchFamily="34" charset="0"/>
                <a:cs typeface="Arial" panose="020B0604020202020204" pitchFamily="34" charset="0"/>
              </a:rPr>
              <a:t>Bir dönemde </a:t>
            </a:r>
            <a:r>
              <a:rPr lang="tr-TR" sz="1400" b="1" dirty="0">
                <a:latin typeface="Arial" panose="020B0604020202020204" pitchFamily="34" charset="0"/>
                <a:cs typeface="Arial" panose="020B0604020202020204" pitchFamily="34" charset="0"/>
              </a:rPr>
              <a:t>her dersten iki yazılı sınav </a:t>
            </a:r>
            <a:r>
              <a:rPr lang="tr-TR" sz="1400" dirty="0">
                <a:latin typeface="Arial" panose="020B0604020202020204" pitchFamily="34" charset="0"/>
                <a:cs typeface="Arial" panose="020B0604020202020204" pitchFamily="34" charset="0"/>
              </a:rPr>
              <a:t>yapılır. Ancak </a:t>
            </a:r>
            <a:r>
              <a:rPr lang="tr-TR" sz="1400" b="1" dirty="0">
                <a:latin typeface="Arial" panose="020B0604020202020204" pitchFamily="34" charset="0"/>
                <a:cs typeface="Arial" panose="020B0604020202020204" pitchFamily="34" charset="0"/>
              </a:rPr>
              <a:t>haftalık ders saat sayısı altı ve üzeri olan derslerde </a:t>
            </a:r>
            <a:r>
              <a:rPr lang="tr-TR" sz="1400" dirty="0">
                <a:latin typeface="Arial" panose="020B0604020202020204" pitchFamily="34" charset="0"/>
                <a:cs typeface="Arial" panose="020B0604020202020204" pitchFamily="34" charset="0"/>
              </a:rPr>
              <a:t> </a:t>
            </a:r>
            <a:r>
              <a:rPr lang="tr-TR" sz="1400" b="1" dirty="0">
                <a:latin typeface="Arial" panose="020B0604020202020204" pitchFamily="34" charset="0"/>
                <a:cs typeface="Arial" panose="020B0604020202020204" pitchFamily="34" charset="0"/>
              </a:rPr>
              <a:t>il sınıf/alan zümrelerince </a:t>
            </a:r>
            <a:r>
              <a:rPr lang="tr-TR" sz="1400" dirty="0">
                <a:latin typeface="Arial" panose="020B0604020202020204" pitchFamily="34" charset="0"/>
                <a:cs typeface="Arial" panose="020B0604020202020204" pitchFamily="34" charset="0"/>
              </a:rPr>
              <a:t>karar alınması durumunda </a:t>
            </a:r>
            <a:r>
              <a:rPr lang="tr-TR" sz="1400" b="1" dirty="0">
                <a:latin typeface="Arial" panose="020B0604020202020204" pitchFamily="34" charset="0"/>
                <a:cs typeface="Arial" panose="020B0604020202020204" pitchFamily="34" charset="0"/>
              </a:rPr>
              <a:t>üçüncü sınav yapılabilir. </a:t>
            </a:r>
            <a:r>
              <a:rPr lang="tr-TR" sz="1400" dirty="0">
                <a:latin typeface="Arial" panose="020B0604020202020204" pitchFamily="34" charset="0"/>
                <a:cs typeface="Arial" panose="020B0604020202020204" pitchFamily="34" charset="0"/>
              </a:rPr>
              <a:t>Sınav tarihleri e-Okul/e-</a:t>
            </a:r>
            <a:r>
              <a:rPr lang="tr-TR" sz="1400" dirty="0" err="1">
                <a:latin typeface="Arial" panose="020B0604020202020204" pitchFamily="34" charset="0"/>
                <a:cs typeface="Arial" panose="020B0604020202020204" pitchFamily="34" charset="0"/>
              </a:rPr>
              <a:t>Mesem</a:t>
            </a:r>
            <a:r>
              <a:rPr lang="tr-TR" sz="1400" dirty="0">
                <a:latin typeface="Arial" panose="020B0604020202020204" pitchFamily="34" charset="0"/>
                <a:cs typeface="Arial" panose="020B0604020202020204" pitchFamily="34" charset="0"/>
              </a:rPr>
              <a:t> sistemi üzerinden ilan edilir. Sınavlarla ilgili gerekli tedbirler okul müdürlüğünce alınır.</a:t>
            </a:r>
          </a:p>
          <a:p>
            <a:endParaRPr lang="tr-TR" sz="1400" dirty="0">
              <a:latin typeface="Arial" panose="020B0604020202020204" pitchFamily="34" charset="0"/>
              <a:cs typeface="Arial" panose="020B0604020202020204" pitchFamily="34" charset="0"/>
            </a:endParaRPr>
          </a:p>
          <a:p>
            <a:r>
              <a:rPr lang="tr-TR" sz="1400" dirty="0">
                <a:latin typeface="Arial" panose="020B0604020202020204" pitchFamily="34" charset="0"/>
                <a:cs typeface="Arial" panose="020B0604020202020204" pitchFamily="34" charset="0"/>
              </a:rPr>
              <a:t>b) Uygulamalı sınavlar hariç, öğretmenlerin ortak değerlendirme yapabilmelerine imkân vermek üzere </a:t>
            </a:r>
            <a:r>
              <a:rPr lang="tr-TR" sz="1400" b="1" dirty="0">
                <a:latin typeface="Arial" panose="020B0604020202020204" pitchFamily="34" charset="0"/>
                <a:cs typeface="Arial" panose="020B0604020202020204" pitchFamily="34" charset="0"/>
              </a:rPr>
              <a:t>birden fazla şubede okutulan derslerin sınavlarının ortak yapılması </a:t>
            </a:r>
            <a:r>
              <a:rPr lang="tr-TR" sz="1400" dirty="0">
                <a:latin typeface="Arial" panose="020B0604020202020204" pitchFamily="34" charset="0"/>
                <a:cs typeface="Arial" panose="020B0604020202020204" pitchFamily="34" charset="0"/>
              </a:rPr>
              <a:t>esastır. Okullarda yapılacak ortak yazılı sınavların soruları ve cevap anahtarları zümre öğretmenlerince, il sınıf/alan zümreleri ve ölçme değerlendirme merkezi müdürlüğü ile birlikte oluşturulan konu soru dağılım tablosuna göre hazırlanır ve sınav sonunda ilan edilir. Bu sınavların şube ve sınıflar bazında sınav analizleri yapılır. Konu ve kazanım eksikliği görülen öğrencilerin durumları, ders ve sınıf düzeyinde eksik olduğu tespit edilen konu ve kazanımlar ders ve zümre öğretmenleri tarafından değerlendirilir. Konu ve kazanım eksikliğini gidermeye yönelik çalışmalar planlanarak yapılan uygulamalar ders defterinin açıklamalar bölümüne işlenir.</a:t>
            </a:r>
            <a:r>
              <a:rPr lang="tr-TR" sz="1400" dirty="0"/>
              <a:t> </a:t>
            </a:r>
            <a:endParaRPr lang="tr-TR" sz="1400" dirty="0">
              <a:latin typeface="Arial" panose="020B0604020202020204" pitchFamily="34" charset="0"/>
              <a:cs typeface="Arial" panose="020B0604020202020204" pitchFamily="34" charset="0"/>
            </a:endParaRPr>
          </a:p>
          <a:p>
            <a:endParaRPr lang="tr-TR" sz="1600" dirty="0">
              <a:latin typeface="Arial" panose="020B0604020202020204" pitchFamily="34" charset="0"/>
              <a:cs typeface="Arial" panose="020B0604020202020204" pitchFamily="34" charset="0"/>
            </a:endParaRPr>
          </a:p>
          <a:p>
            <a:endParaRPr lang="tr-TR" sz="1200" dirty="0">
              <a:latin typeface="Arial" panose="020B0604020202020204" pitchFamily="34" charset="0"/>
              <a:cs typeface="Arial" panose="020B0604020202020204" pitchFamily="34" charset="0"/>
            </a:endParaRPr>
          </a:p>
        </p:txBody>
      </p:sp>
      <p:sp>
        <p:nvSpPr>
          <p:cNvPr id="3" name="Başlık 2"/>
          <p:cNvSpPr>
            <a:spLocks noGrp="1"/>
          </p:cNvSpPr>
          <p:nvPr>
            <p:ph type="title"/>
          </p:nvPr>
        </p:nvSpPr>
        <p:spPr>
          <a:xfrm>
            <a:off x="457200" y="332656"/>
            <a:ext cx="8219256" cy="864096"/>
          </a:xfrm>
          <a:solidFill>
            <a:schemeClr val="bg2"/>
          </a:solidFill>
        </p:spPr>
        <p:txBody>
          <a:bodyPr/>
          <a:lstStyle/>
          <a:p>
            <a:pPr algn="ctr"/>
            <a:r>
              <a:rPr lang="tr-TR" dirty="0">
                <a:solidFill>
                  <a:schemeClr val="tx1"/>
                </a:solidFill>
                <a:effectLst/>
                <a:latin typeface="Arial" panose="020B0604020202020204" pitchFamily="34" charset="0"/>
                <a:cs typeface="Arial" panose="020B0604020202020204" pitchFamily="34" charset="0"/>
              </a:rPr>
              <a:t>Yazılı ve uygulamalı sınavlar</a:t>
            </a:r>
            <a:endParaRPr lang="tr-TR"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806481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solidFill>
            <a:schemeClr val="bg1">
              <a:lumMod val="95000"/>
            </a:schemeClr>
          </a:solidFill>
        </p:spPr>
        <p:txBody>
          <a:bodyPr>
            <a:normAutofit fontScale="70000" lnSpcReduction="20000"/>
          </a:bodyPr>
          <a:lstStyle/>
          <a:p>
            <a:endParaRPr lang="tr-TR" sz="2800" dirty="0">
              <a:latin typeface="Arial" panose="020B0604020202020204" pitchFamily="34" charset="0"/>
              <a:cs typeface="Arial" panose="020B0604020202020204" pitchFamily="34" charset="0"/>
            </a:endParaRPr>
          </a:p>
          <a:p>
            <a:r>
              <a:rPr lang="tr-TR" sz="2800" dirty="0">
                <a:latin typeface="Arial" panose="020B0604020202020204" pitchFamily="34" charset="0"/>
                <a:cs typeface="Arial" panose="020B0604020202020204" pitchFamily="34" charset="0"/>
              </a:rPr>
              <a:t>Yazılı sınavlar; gerektiğinde </a:t>
            </a:r>
            <a:r>
              <a:rPr lang="tr-TR" sz="2800" b="1" dirty="0">
                <a:latin typeface="Arial" panose="020B0604020202020204" pitchFamily="34" charset="0"/>
                <a:cs typeface="Arial" panose="020B0604020202020204" pitchFamily="34" charset="0"/>
              </a:rPr>
              <a:t>okul, eğitim bölgesi, ilçe, il ve ülke genelinde ortak sınavlar şeklinde yapılabilir</a:t>
            </a:r>
            <a:r>
              <a:rPr lang="tr-TR" sz="2800" dirty="0">
                <a:latin typeface="Arial" panose="020B0604020202020204" pitchFamily="34" charset="0"/>
                <a:cs typeface="Arial" panose="020B0604020202020204" pitchFamily="34" charset="0"/>
              </a:rPr>
              <a:t>. Bu sınavların uygulanmasına ilişkin iş ve işlemler Bakanlıkça belirlenir.</a:t>
            </a:r>
          </a:p>
          <a:p>
            <a:endParaRPr lang="tr-TR" sz="2800" dirty="0">
              <a:latin typeface="Arial" panose="020B0604020202020204" pitchFamily="34" charset="0"/>
              <a:cs typeface="Arial" panose="020B0604020202020204" pitchFamily="34" charset="0"/>
            </a:endParaRPr>
          </a:p>
          <a:p>
            <a:r>
              <a:rPr lang="tr-TR" sz="2800" dirty="0">
                <a:latin typeface="Arial" panose="020B0604020202020204" pitchFamily="34" charset="0"/>
                <a:cs typeface="Arial" panose="020B0604020202020204" pitchFamily="34" charset="0"/>
              </a:rPr>
              <a:t>Zorunlu hâller dışında </a:t>
            </a:r>
            <a:r>
              <a:rPr lang="tr-TR" sz="2800" b="1" dirty="0">
                <a:latin typeface="Arial" panose="020B0604020202020204" pitchFamily="34" charset="0"/>
                <a:cs typeface="Arial" panose="020B0604020202020204" pitchFamily="34" charset="0"/>
              </a:rPr>
              <a:t>yazılı sınav süresi bir ders saatini aşamaz</a:t>
            </a:r>
            <a:r>
              <a:rPr lang="tr-TR" sz="2800" dirty="0">
                <a:latin typeface="Arial" panose="020B0604020202020204" pitchFamily="34" charset="0"/>
                <a:cs typeface="Arial" panose="020B0604020202020204" pitchFamily="34" charset="0"/>
              </a:rPr>
              <a:t>.</a:t>
            </a:r>
          </a:p>
          <a:p>
            <a:endParaRPr lang="tr-TR" sz="2800" dirty="0">
              <a:latin typeface="Arial" panose="020B0604020202020204" pitchFamily="34" charset="0"/>
              <a:cs typeface="Arial" panose="020B0604020202020204" pitchFamily="34" charset="0"/>
            </a:endParaRPr>
          </a:p>
          <a:p>
            <a:r>
              <a:rPr lang="tr-TR" sz="2800" dirty="0">
                <a:latin typeface="Arial" panose="020B0604020202020204" pitchFamily="34" charset="0"/>
                <a:cs typeface="Arial" panose="020B0604020202020204" pitchFamily="34" charset="0"/>
              </a:rPr>
              <a:t>Soruların, </a:t>
            </a:r>
            <a:r>
              <a:rPr lang="tr-TR" sz="2800" b="1" dirty="0">
                <a:latin typeface="Arial" panose="020B0604020202020204" pitchFamily="34" charset="0"/>
                <a:cs typeface="Arial" panose="020B0604020202020204" pitchFamily="34" charset="0"/>
              </a:rPr>
              <a:t>bir önceki sınavdan sonra işlenen konulara ağırlık verilmek suretiyle</a:t>
            </a:r>
            <a:r>
              <a:rPr lang="tr-TR" sz="2800" dirty="0">
                <a:latin typeface="Arial" panose="020B0604020202020204" pitchFamily="34" charset="0"/>
                <a:cs typeface="Arial" panose="020B0604020202020204" pitchFamily="34" charset="0"/>
              </a:rPr>
              <a:t> geriye doğru </a:t>
            </a:r>
            <a:r>
              <a:rPr lang="tr-TR" sz="2800" b="1" dirty="0">
                <a:latin typeface="Arial" panose="020B0604020202020204" pitchFamily="34" charset="0"/>
                <a:cs typeface="Arial" panose="020B0604020202020204" pitchFamily="34" charset="0"/>
              </a:rPr>
              <a:t>azalan bir oranda tüm konuları kapsaması esastır</a:t>
            </a:r>
            <a:r>
              <a:rPr lang="tr-TR" sz="2800" dirty="0">
                <a:latin typeface="Arial" panose="020B0604020202020204" pitchFamily="34" charset="0"/>
                <a:cs typeface="Arial" panose="020B0604020202020204" pitchFamily="34" charset="0"/>
              </a:rPr>
              <a:t>.</a:t>
            </a:r>
          </a:p>
          <a:p>
            <a:endParaRPr lang="tr-TR" sz="2800" dirty="0">
              <a:latin typeface="Arial" panose="020B0604020202020204" pitchFamily="34" charset="0"/>
              <a:cs typeface="Arial" panose="020B0604020202020204" pitchFamily="34" charset="0"/>
            </a:endParaRPr>
          </a:p>
          <a:p>
            <a:r>
              <a:rPr lang="tr-TR" sz="2800" b="1" dirty="0">
                <a:latin typeface="Arial" panose="020B0604020202020204" pitchFamily="34" charset="0"/>
                <a:cs typeface="Arial" panose="020B0604020202020204" pitchFamily="34" charset="0"/>
              </a:rPr>
              <a:t>Sınavlardan önce sorularla birlikte cevap anahtarları da soru tiplerine göre ayrıntılı olarak hazırlanır </a:t>
            </a:r>
            <a:r>
              <a:rPr lang="tr-TR" sz="2800" dirty="0">
                <a:latin typeface="Arial" panose="020B0604020202020204" pitchFamily="34" charset="0"/>
                <a:cs typeface="Arial" panose="020B0604020202020204" pitchFamily="34" charset="0"/>
              </a:rPr>
              <a:t>ve sınav kâğıtlarıyla birlikte saklanır. Cevap anahtarında her soruya verilecek puan, ayrıntılı olarak belirtilir.</a:t>
            </a:r>
          </a:p>
          <a:p>
            <a:endParaRPr lang="tr-TR" sz="2800" dirty="0">
              <a:latin typeface="Arial" panose="020B0604020202020204" pitchFamily="34" charset="0"/>
              <a:cs typeface="Arial" panose="020B0604020202020204" pitchFamily="34" charset="0"/>
            </a:endParaRPr>
          </a:p>
        </p:txBody>
      </p:sp>
      <p:sp>
        <p:nvSpPr>
          <p:cNvPr id="3" name="Başlık 2"/>
          <p:cNvSpPr>
            <a:spLocks noGrp="1"/>
          </p:cNvSpPr>
          <p:nvPr>
            <p:ph type="title"/>
          </p:nvPr>
        </p:nvSpPr>
        <p:spPr>
          <a:solidFill>
            <a:schemeClr val="bg2"/>
          </a:solidFill>
        </p:spPr>
        <p:txBody>
          <a:bodyPr/>
          <a:lstStyle/>
          <a:p>
            <a:pPr algn="ctr"/>
            <a:r>
              <a:rPr lang="tr-TR" dirty="0">
                <a:solidFill>
                  <a:schemeClr val="tx1"/>
                </a:solidFill>
                <a:effectLst/>
                <a:latin typeface="Arial" panose="020B0604020202020204" pitchFamily="34" charset="0"/>
                <a:cs typeface="Arial" panose="020B0604020202020204" pitchFamily="34" charset="0"/>
              </a:rPr>
              <a:t>Yazılı ve uygulamalı sınavlar</a:t>
            </a:r>
            <a:endParaRPr lang="tr-TR" dirty="0">
              <a:solidFill>
                <a:schemeClr val="tx1"/>
              </a:solidFill>
            </a:endParaRPr>
          </a:p>
        </p:txBody>
      </p:sp>
    </p:spTree>
    <p:extLst>
      <p:ext uri="{BB962C8B-B14F-4D97-AF65-F5344CB8AC3E}">
        <p14:creationId xmlns:p14="http://schemas.microsoft.com/office/powerpoint/2010/main" val="9888640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solidFill>
            <a:schemeClr val="bg1">
              <a:lumMod val="95000"/>
            </a:schemeClr>
          </a:solidFill>
        </p:spPr>
        <p:txBody>
          <a:bodyPr>
            <a:normAutofit fontScale="47500" lnSpcReduction="20000"/>
          </a:bodyPr>
          <a:lstStyle/>
          <a:p>
            <a:endParaRPr lang="tr-TR" b="1" dirty="0"/>
          </a:p>
          <a:p>
            <a:r>
              <a:rPr lang="tr-TR" b="1" dirty="0">
                <a:latin typeface="Arial" panose="020B0604020202020204" pitchFamily="34" charset="0"/>
                <a:cs typeface="Arial" panose="020B0604020202020204" pitchFamily="34" charset="0"/>
              </a:rPr>
              <a:t>Uygulamalı sınavların hangi derslerden yapılacağı, şekli, sayısı ve süresi eğitim kurumu sınıf/alan zümreleri tarafından belirlenir. Okul müdürünün onayına bağlı olarak uygulanır.</a:t>
            </a:r>
          </a:p>
          <a:p>
            <a:endParaRPr lang="tr-TR" b="1" dirty="0">
              <a:latin typeface="Arial" panose="020B0604020202020204" pitchFamily="34" charset="0"/>
              <a:cs typeface="Arial" panose="020B0604020202020204" pitchFamily="34" charset="0"/>
            </a:endParaRPr>
          </a:p>
          <a:p>
            <a:r>
              <a:rPr lang="tr-TR" b="1" dirty="0">
                <a:latin typeface="Arial" panose="020B0604020202020204" pitchFamily="34" charset="0"/>
                <a:cs typeface="Arial" panose="020B0604020202020204" pitchFamily="34" charset="0"/>
              </a:rPr>
              <a:t> Bir sınıfta bir günde yapılacak yazılı ve uygulamalı sınavların sayısının ikiyi geçmemesi esastır. Ancak zorunlu hâllerde fazladan bir sınav daha</a:t>
            </a:r>
          </a:p>
          <a:p>
            <a:r>
              <a:rPr lang="tr-TR" b="1" dirty="0">
                <a:latin typeface="Arial" panose="020B0604020202020204" pitchFamily="34" charset="0"/>
                <a:cs typeface="Arial" panose="020B0604020202020204" pitchFamily="34" charset="0"/>
              </a:rPr>
              <a:t>yapılabilir.</a:t>
            </a:r>
          </a:p>
          <a:p>
            <a:endParaRPr lang="tr-TR" dirty="0">
              <a:latin typeface="Arial" panose="020B0604020202020204" pitchFamily="34" charset="0"/>
              <a:cs typeface="Arial" panose="020B0604020202020204" pitchFamily="34" charset="0"/>
            </a:endParaRPr>
          </a:p>
          <a:p>
            <a:r>
              <a:rPr lang="tr-TR" dirty="0">
                <a:latin typeface="Arial" panose="020B0604020202020204" pitchFamily="34" charset="0"/>
                <a:cs typeface="Arial" panose="020B0604020202020204" pitchFamily="34" charset="0"/>
              </a:rPr>
              <a:t>ğ)</a:t>
            </a:r>
            <a:r>
              <a:rPr lang="tr-TR" u="sng" dirty="0">
                <a:latin typeface="Arial" panose="020B0604020202020204" pitchFamily="34" charset="0"/>
                <a:cs typeface="Arial" panose="020B0604020202020204" pitchFamily="34" charset="0"/>
              </a:rPr>
              <a:t>Kaynaştırma/Bütünleştirme</a:t>
            </a:r>
            <a:r>
              <a:rPr lang="tr-TR" dirty="0">
                <a:latin typeface="Arial" panose="020B0604020202020204" pitchFamily="34" charset="0"/>
                <a:cs typeface="Arial" panose="020B0604020202020204" pitchFamily="34" charset="0"/>
              </a:rPr>
              <a:t> yoluyla eğitimlerine devam eden öğrencilerin </a:t>
            </a:r>
          </a:p>
          <a:p>
            <a:r>
              <a:rPr lang="tr-TR" dirty="0">
                <a:latin typeface="Arial" panose="020B0604020202020204" pitchFamily="34" charset="0"/>
                <a:cs typeface="Arial" panose="020B0604020202020204" pitchFamily="34" charset="0"/>
              </a:rPr>
              <a:t>başarılarının değerlendirilmesinde </a:t>
            </a:r>
            <a:r>
              <a:rPr lang="tr-TR" b="1" dirty="0">
                <a:latin typeface="Arial" panose="020B0604020202020204" pitchFamily="34" charset="0"/>
                <a:cs typeface="Arial" panose="020B0604020202020204" pitchFamily="34" charset="0"/>
              </a:rPr>
              <a:t>Bireyselleştirilmiş Eğitim Programında (BEP) yer alan amaçlar esas alınır.</a:t>
            </a:r>
          </a:p>
          <a:p>
            <a:endParaRPr lang="tr-TR" dirty="0">
              <a:latin typeface="Arial" panose="020B0604020202020204" pitchFamily="34" charset="0"/>
              <a:cs typeface="Arial" panose="020B0604020202020204" pitchFamily="34" charset="0"/>
            </a:endParaRPr>
          </a:p>
          <a:p>
            <a:r>
              <a:rPr lang="tr-TR" b="1" dirty="0">
                <a:latin typeface="Arial" panose="020B0604020202020204" pitchFamily="34" charset="0"/>
                <a:cs typeface="Arial" panose="020B0604020202020204" pitchFamily="34" charset="0"/>
              </a:rPr>
              <a:t>Türk Dili ve Edebiyatı ile yabancı dil derslerinin her bir sınavı</a:t>
            </a:r>
            <a:r>
              <a:rPr lang="tr-TR" dirty="0">
                <a:latin typeface="Arial" panose="020B0604020202020204" pitchFamily="34" charset="0"/>
                <a:cs typeface="Arial" panose="020B0604020202020204" pitchFamily="34" charset="0"/>
              </a:rPr>
              <a:t>; </a:t>
            </a:r>
            <a:r>
              <a:rPr lang="tr-TR" b="1" dirty="0">
                <a:latin typeface="Arial" panose="020B0604020202020204" pitchFamily="34" charset="0"/>
                <a:cs typeface="Arial" panose="020B0604020202020204" pitchFamily="34" charset="0"/>
              </a:rPr>
              <a:t>dinleme, konuşma, okuma ve yazma becerilerini ölçecek şekilde yazılı ve uygulamalı olarak yapılır</a:t>
            </a:r>
            <a:r>
              <a:rPr lang="tr-TR" dirty="0">
                <a:latin typeface="Arial" panose="020B0604020202020204" pitchFamily="34" charset="0"/>
                <a:cs typeface="Arial" panose="020B0604020202020204" pitchFamily="34" charset="0"/>
              </a:rPr>
              <a:t>.</a:t>
            </a:r>
          </a:p>
          <a:p>
            <a:endParaRPr lang="tr-TR" dirty="0">
              <a:latin typeface="Arial" panose="020B0604020202020204" pitchFamily="34" charset="0"/>
              <a:cs typeface="Arial" panose="020B0604020202020204" pitchFamily="34" charset="0"/>
            </a:endParaRPr>
          </a:p>
          <a:p>
            <a:r>
              <a:rPr lang="tr-TR" dirty="0">
                <a:latin typeface="Arial" panose="020B0604020202020204" pitchFamily="34" charset="0"/>
                <a:cs typeface="Arial" panose="020B0604020202020204" pitchFamily="34" charset="0"/>
              </a:rPr>
              <a:t>Uygulamalı sınavların hangi derslerden yapılacağı, şekli, sayısı ve süresi eğitim kurumu sınıf/alan zümreleri tarafından belirlenir. Okul müdürünün onayına bağlı olarak uygulanır.</a:t>
            </a:r>
          </a:p>
          <a:p>
            <a:endParaRPr lang="tr-TR" dirty="0">
              <a:latin typeface="Arial" panose="020B0604020202020204" pitchFamily="34" charset="0"/>
              <a:cs typeface="Arial" panose="020B0604020202020204" pitchFamily="34" charset="0"/>
            </a:endParaRPr>
          </a:p>
          <a:p>
            <a:r>
              <a:rPr lang="tr-TR" dirty="0">
                <a:latin typeface="Arial" panose="020B0604020202020204" pitchFamily="34" charset="0"/>
                <a:cs typeface="Arial" panose="020B0604020202020204" pitchFamily="34" charset="0"/>
              </a:rPr>
              <a:t> Sınavlar her alanın öğretim programlarında öngörülen ölçme ve değerlendirme ölçütlerine göre yapılır. Sınavlar, </a:t>
            </a:r>
            <a:r>
              <a:rPr lang="tr-TR" b="1" dirty="0">
                <a:latin typeface="Arial" panose="020B0604020202020204" pitchFamily="34" charset="0"/>
                <a:cs typeface="Arial" panose="020B0604020202020204" pitchFamily="34" charset="0"/>
              </a:rPr>
              <a:t>cevaplarını öğrencinin oluşturduğu ve farklı bilişsel düzeylerdeki kazanımları ölçen maddelerden oluşan yazılı yoklama şeklinde yapılır. </a:t>
            </a:r>
            <a:endParaRPr lang="tr-TR" dirty="0">
              <a:latin typeface="Arial" panose="020B0604020202020204" pitchFamily="34" charset="0"/>
              <a:cs typeface="Arial" panose="020B0604020202020204" pitchFamily="34" charset="0"/>
            </a:endParaRPr>
          </a:p>
          <a:p>
            <a:endParaRPr lang="tr-TR" dirty="0">
              <a:latin typeface="Arial" panose="020B0604020202020204" pitchFamily="34" charset="0"/>
              <a:cs typeface="Arial" panose="020B0604020202020204" pitchFamily="34" charset="0"/>
            </a:endParaRPr>
          </a:p>
        </p:txBody>
      </p:sp>
      <p:sp>
        <p:nvSpPr>
          <p:cNvPr id="3" name="Başlık 2"/>
          <p:cNvSpPr>
            <a:spLocks noGrp="1"/>
          </p:cNvSpPr>
          <p:nvPr>
            <p:ph type="title"/>
          </p:nvPr>
        </p:nvSpPr>
        <p:spPr>
          <a:solidFill>
            <a:schemeClr val="bg2"/>
          </a:solidFill>
        </p:spPr>
        <p:txBody>
          <a:bodyPr/>
          <a:lstStyle/>
          <a:p>
            <a:r>
              <a:rPr lang="tr-TR" dirty="0">
                <a:solidFill>
                  <a:schemeClr val="tx1"/>
                </a:solidFill>
                <a:effectLst/>
                <a:latin typeface="Arial" panose="020B0604020202020204" pitchFamily="34" charset="0"/>
                <a:cs typeface="Arial" panose="020B0604020202020204" pitchFamily="34" charset="0"/>
              </a:rPr>
              <a:t>Yazılı ve uygulamalı sınavlar</a:t>
            </a:r>
            <a:endParaRPr lang="tr-TR" dirty="0">
              <a:solidFill>
                <a:schemeClr val="tx1"/>
              </a:solidFill>
            </a:endParaRPr>
          </a:p>
        </p:txBody>
      </p:sp>
    </p:spTree>
    <p:extLst>
      <p:ext uri="{BB962C8B-B14F-4D97-AF65-F5344CB8AC3E}">
        <p14:creationId xmlns:p14="http://schemas.microsoft.com/office/powerpoint/2010/main" val="42174483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457200" y="1481329"/>
            <a:ext cx="8229600" cy="3963896"/>
          </a:xfrm>
          <a:solidFill>
            <a:schemeClr val="bg1">
              <a:lumMod val="95000"/>
            </a:schemeClr>
          </a:solidFill>
        </p:spPr>
        <p:txBody>
          <a:bodyPr>
            <a:normAutofit/>
          </a:bodyPr>
          <a:lstStyle/>
          <a:p>
            <a:endParaRPr lang="tr-TR" sz="2000" dirty="0">
              <a:latin typeface="Arial" panose="020B0604020202020204" pitchFamily="34" charset="0"/>
              <a:cs typeface="Arial" panose="020B0604020202020204" pitchFamily="34" charset="0"/>
            </a:endParaRPr>
          </a:p>
          <a:p>
            <a:r>
              <a:rPr lang="tr-TR" sz="2000" dirty="0">
                <a:latin typeface="Arial" panose="020B0604020202020204" pitchFamily="34" charset="0"/>
                <a:cs typeface="Arial" panose="020B0604020202020204" pitchFamily="34" charset="0"/>
              </a:rPr>
              <a:t>Ölçme sonuçları, eğitim ve öğretimin </a:t>
            </a:r>
            <a:r>
              <a:rPr lang="tr-TR" sz="2000" b="1" dirty="0">
                <a:latin typeface="Arial" panose="020B0604020202020204" pitchFamily="34" charset="0"/>
                <a:cs typeface="Arial" panose="020B0604020202020204" pitchFamily="34" charset="0"/>
              </a:rPr>
              <a:t>amaçlarına ve derslerin programlarındaki kazanımlara ne ölçüde ulaşıldığını tespit etmek, ulaşılamayan kazanımlarla ilgili olarak ne gibi tedbirlerin alınması gerektiğini </a:t>
            </a:r>
            <a:r>
              <a:rPr lang="tr-TR" sz="2000" dirty="0">
                <a:latin typeface="Arial" panose="020B0604020202020204" pitchFamily="34" charset="0"/>
                <a:cs typeface="Arial" panose="020B0604020202020204" pitchFamily="34" charset="0"/>
              </a:rPr>
              <a:t>ortaya çıkarmak amacıyla kullanılır.</a:t>
            </a:r>
          </a:p>
          <a:p>
            <a:pPr marL="109728" indent="0">
              <a:buNone/>
            </a:pPr>
            <a:endParaRPr lang="tr-TR" sz="2000" dirty="0">
              <a:latin typeface="Arial" panose="020B0604020202020204" pitchFamily="34" charset="0"/>
              <a:cs typeface="Arial" panose="020B0604020202020204" pitchFamily="34" charset="0"/>
            </a:endParaRPr>
          </a:p>
          <a:p>
            <a:r>
              <a:rPr lang="tr-TR" sz="2000" dirty="0">
                <a:latin typeface="Arial" panose="020B0604020202020204" pitchFamily="34" charset="0"/>
                <a:cs typeface="Arial" panose="020B0604020202020204" pitchFamily="34" charset="0"/>
              </a:rPr>
              <a:t> Öğretmenler, başarıyı etkileyen ve yeterince ulaşılamayan kazanımları belirleyerek </a:t>
            </a:r>
            <a:r>
              <a:rPr lang="tr-TR" sz="2000" b="1" dirty="0">
                <a:latin typeface="Arial" panose="020B0604020202020204" pitchFamily="34" charset="0"/>
                <a:cs typeface="Arial" panose="020B0604020202020204" pitchFamily="34" charset="0"/>
              </a:rPr>
              <a:t>konuları yeniden işlemek ve öğrencilere alıştırma çalışmaları yaptırmaya yönelik tedbirler alırlar</a:t>
            </a:r>
            <a:r>
              <a:rPr lang="tr-TR" sz="2000" dirty="0">
                <a:latin typeface="Arial" panose="020B0604020202020204" pitchFamily="34" charset="0"/>
                <a:cs typeface="Arial" panose="020B0604020202020204" pitchFamily="34" charset="0"/>
              </a:rPr>
              <a:t>.</a:t>
            </a:r>
          </a:p>
          <a:p>
            <a:endParaRPr lang="tr-TR" sz="2000" dirty="0"/>
          </a:p>
        </p:txBody>
      </p:sp>
      <p:sp>
        <p:nvSpPr>
          <p:cNvPr id="3" name="Başlık 2"/>
          <p:cNvSpPr>
            <a:spLocks noGrp="1"/>
          </p:cNvSpPr>
          <p:nvPr>
            <p:ph type="title"/>
          </p:nvPr>
        </p:nvSpPr>
        <p:spPr>
          <a:solidFill>
            <a:schemeClr val="bg2"/>
          </a:solidFill>
        </p:spPr>
        <p:txBody>
          <a:bodyPr>
            <a:normAutofit fontScale="90000"/>
          </a:bodyPr>
          <a:lstStyle/>
          <a:p>
            <a:pPr algn="ctr"/>
            <a:r>
              <a:rPr lang="tr-TR" dirty="0">
                <a:solidFill>
                  <a:schemeClr val="tx1"/>
                </a:solidFill>
                <a:effectLst/>
                <a:latin typeface="Arial" panose="020B0604020202020204" pitchFamily="34" charset="0"/>
                <a:cs typeface="Arial" panose="020B0604020202020204" pitchFamily="34" charset="0"/>
              </a:rPr>
              <a:t>Sınav sonuçlarının değerlendirilmesi</a:t>
            </a:r>
            <a:endParaRPr lang="tr-TR"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591418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solidFill>
            <a:schemeClr val="bg1">
              <a:lumMod val="95000"/>
            </a:schemeClr>
          </a:solidFill>
        </p:spPr>
        <p:txBody>
          <a:bodyPr>
            <a:normAutofit fontScale="55000" lnSpcReduction="20000"/>
          </a:bodyPr>
          <a:lstStyle/>
          <a:p>
            <a:endParaRPr lang="tr-TR" dirty="0"/>
          </a:p>
          <a:p>
            <a:r>
              <a:rPr lang="tr-TR" dirty="0">
                <a:latin typeface="Arial" panose="020B0604020202020204" pitchFamily="34" charset="0"/>
                <a:cs typeface="Arial" panose="020B0604020202020204" pitchFamily="34" charset="0"/>
              </a:rPr>
              <a:t>Sınavlara katılmayan, performans çalışmasını yerine getirmeyen veya projesini zamanında teslim etmeyen öğrencilerden, </a:t>
            </a:r>
            <a:r>
              <a:rPr lang="tr-TR" b="1" dirty="0">
                <a:latin typeface="Arial" panose="020B0604020202020204" pitchFamily="34" charset="0"/>
                <a:cs typeface="Arial" panose="020B0604020202020204" pitchFamily="34" charset="0"/>
              </a:rPr>
              <a:t>özrünü belgelendirenlerin </a:t>
            </a:r>
            <a:r>
              <a:rPr lang="tr-TR" dirty="0">
                <a:latin typeface="Arial" panose="020B0604020202020204" pitchFamily="34" charset="0"/>
                <a:cs typeface="Arial" panose="020B0604020202020204" pitchFamily="34" charset="0"/>
              </a:rPr>
              <a:t>( özür belgesi veya yazılı veli beyanı) </a:t>
            </a:r>
            <a:r>
              <a:rPr lang="tr-TR" b="1" dirty="0">
                <a:latin typeface="Arial" panose="020B0604020202020204" pitchFamily="34" charset="0"/>
                <a:cs typeface="Arial" panose="020B0604020202020204" pitchFamily="34" charset="0"/>
              </a:rPr>
              <a:t>mazeret sınavı ilgili zümrenin belirleyeceği bir zamanda önceden duyurularak bir defaya mahsus yapılır</a:t>
            </a:r>
            <a:r>
              <a:rPr lang="tr-TR" dirty="0">
                <a:latin typeface="Arial" panose="020B0604020202020204" pitchFamily="34" charset="0"/>
                <a:cs typeface="Arial" panose="020B0604020202020204" pitchFamily="34" charset="0"/>
              </a:rPr>
              <a:t>. Performans çalışması veya projesi kabul edilir. Ancak </a:t>
            </a:r>
            <a:r>
              <a:rPr lang="tr-TR" b="1" dirty="0">
                <a:latin typeface="Arial" panose="020B0604020202020204" pitchFamily="34" charset="0"/>
                <a:cs typeface="Arial" panose="020B0604020202020204" pitchFamily="34" charset="0"/>
              </a:rPr>
              <a:t>birinci dönemdeki özürler için belirlenen süre birinci dönemi, ikinci dönemdeki özürler için belirlenen süre ikinci dönemi aşamaz.</a:t>
            </a:r>
          </a:p>
          <a:p>
            <a:endParaRPr lang="tr-TR" b="1" dirty="0">
              <a:latin typeface="Arial" panose="020B0604020202020204" pitchFamily="34" charset="0"/>
              <a:cs typeface="Arial" panose="020B0604020202020204" pitchFamily="34" charset="0"/>
            </a:endParaRPr>
          </a:p>
          <a:p>
            <a:r>
              <a:rPr lang="tr-TR" dirty="0">
                <a:latin typeface="Arial" panose="020B0604020202020204" pitchFamily="34" charset="0"/>
                <a:cs typeface="Arial" panose="020B0604020202020204" pitchFamily="34" charset="0"/>
              </a:rPr>
              <a:t>Özürleri nedeniyle </a:t>
            </a:r>
            <a:r>
              <a:rPr lang="tr-TR" b="1" dirty="0">
                <a:latin typeface="Arial" panose="020B0604020202020204" pitchFamily="34" charset="0"/>
                <a:cs typeface="Arial" panose="020B0604020202020204" pitchFamily="34" charset="0"/>
              </a:rPr>
              <a:t>sorumluluk sınavına katılamayan ve özürleri kabul edilen öğrencilerin sorumluluk sınavları ilgili dönem içerisinde okul yönetimince yeniden belirlenen günlerde yapılır.</a:t>
            </a:r>
          </a:p>
          <a:p>
            <a:pPr marL="109728" indent="0">
              <a:buNone/>
            </a:pPr>
            <a:endParaRPr lang="tr-TR" dirty="0">
              <a:latin typeface="Arial" panose="020B0604020202020204" pitchFamily="34" charset="0"/>
              <a:cs typeface="Arial" panose="020B0604020202020204" pitchFamily="34" charset="0"/>
            </a:endParaRPr>
          </a:p>
          <a:p>
            <a:r>
              <a:rPr lang="tr-TR" dirty="0">
                <a:latin typeface="Arial" panose="020B0604020202020204" pitchFamily="34" charset="0"/>
                <a:cs typeface="Arial" panose="020B0604020202020204" pitchFamily="34" charset="0"/>
              </a:rPr>
              <a:t>Geçerli özrü olmadan sınava katılmayan, projesini vermeyen ve performans çalışmasını yerine getirmeyen öğrenciler ile kopya çekenlerin durumları </a:t>
            </a:r>
            <a:r>
              <a:rPr lang="tr-TR" b="1" dirty="0">
                <a:latin typeface="Arial" panose="020B0604020202020204" pitchFamily="34" charset="0"/>
                <a:cs typeface="Arial" panose="020B0604020202020204" pitchFamily="34" charset="0"/>
              </a:rPr>
              <a:t>puanla değerlendirilmez. Puan hanesine; sınava katılmayan, projesini vermeyen ve performans çalışmasını yerine getirmeyenler için “G” ve kopya çekenler için “K” olarak belirtilir ve aritmetik ortalamaya dâhil edilir.</a:t>
            </a:r>
          </a:p>
          <a:p>
            <a:endParaRPr lang="tr-TR" dirty="0">
              <a:latin typeface="Arial" panose="020B0604020202020204" pitchFamily="34" charset="0"/>
              <a:cs typeface="Arial" panose="020B0604020202020204" pitchFamily="34" charset="0"/>
            </a:endParaRPr>
          </a:p>
          <a:p>
            <a:r>
              <a:rPr lang="tr-TR" b="1" dirty="0">
                <a:latin typeface="Arial" panose="020B0604020202020204" pitchFamily="34" charset="0"/>
                <a:cs typeface="Arial" panose="020B0604020202020204" pitchFamily="34" charset="0"/>
              </a:rPr>
              <a:t> </a:t>
            </a:r>
            <a:r>
              <a:rPr lang="tr-TR" dirty="0">
                <a:latin typeface="Arial" panose="020B0604020202020204" pitchFamily="34" charset="0"/>
                <a:cs typeface="Arial" panose="020B0604020202020204" pitchFamily="34" charset="0"/>
              </a:rPr>
              <a:t>Öğrenciler, </a:t>
            </a:r>
            <a:r>
              <a:rPr lang="tr-TR" b="1" dirty="0">
                <a:latin typeface="Arial" panose="020B0604020202020204" pitchFamily="34" charset="0"/>
                <a:cs typeface="Arial" panose="020B0604020202020204" pitchFamily="34" charset="0"/>
              </a:rPr>
              <a:t>raporlu ve izinli oldukları günlerde </a:t>
            </a:r>
            <a:r>
              <a:rPr lang="tr-TR" dirty="0">
                <a:latin typeface="Arial" panose="020B0604020202020204" pitchFamily="34" charset="0"/>
                <a:cs typeface="Arial" panose="020B0604020202020204" pitchFamily="34" charset="0"/>
              </a:rPr>
              <a:t>yazılı ve uygulamalı </a:t>
            </a:r>
            <a:r>
              <a:rPr lang="tr-TR" b="1" dirty="0">
                <a:latin typeface="Arial" panose="020B0604020202020204" pitchFamily="34" charset="0"/>
                <a:cs typeface="Arial" panose="020B0604020202020204" pitchFamily="34" charset="0"/>
              </a:rPr>
              <a:t>sınavlara alınmazlar.</a:t>
            </a:r>
          </a:p>
          <a:p>
            <a:endParaRPr lang="tr-TR" dirty="0"/>
          </a:p>
        </p:txBody>
      </p:sp>
      <p:sp>
        <p:nvSpPr>
          <p:cNvPr id="3" name="Başlık 2"/>
          <p:cNvSpPr>
            <a:spLocks noGrp="1"/>
          </p:cNvSpPr>
          <p:nvPr>
            <p:ph type="title"/>
          </p:nvPr>
        </p:nvSpPr>
        <p:spPr>
          <a:solidFill>
            <a:schemeClr val="bg2"/>
          </a:solidFill>
        </p:spPr>
        <p:txBody>
          <a:bodyPr/>
          <a:lstStyle/>
          <a:p>
            <a:pPr algn="ctr"/>
            <a:r>
              <a:rPr lang="tr-TR" dirty="0">
                <a:solidFill>
                  <a:schemeClr val="tx1"/>
                </a:solidFill>
                <a:effectLst/>
                <a:latin typeface="Arial" panose="020B0604020202020204" pitchFamily="34" charset="0"/>
                <a:cs typeface="Arial" panose="020B0604020202020204" pitchFamily="34" charset="0"/>
              </a:rPr>
              <a:t>Sınavlara katılmayanlar</a:t>
            </a:r>
            <a:endParaRPr lang="tr-TR"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971886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457200" y="1481328"/>
            <a:ext cx="8229600" cy="4683976"/>
          </a:xfrm>
          <a:solidFill>
            <a:schemeClr val="bg1">
              <a:lumMod val="95000"/>
            </a:schemeClr>
          </a:solidFill>
          <a:ln>
            <a:solidFill>
              <a:schemeClr val="bg1">
                <a:lumMod val="95000"/>
              </a:schemeClr>
            </a:solidFill>
          </a:ln>
        </p:spPr>
        <p:txBody>
          <a:bodyPr>
            <a:noAutofit/>
          </a:bodyPr>
          <a:lstStyle/>
          <a:p>
            <a:endParaRPr lang="tr-TR" sz="1600" dirty="0">
              <a:latin typeface="Arial" panose="020B0604020202020204" pitchFamily="34" charset="0"/>
              <a:cs typeface="Arial" panose="020B0604020202020204" pitchFamily="34" charset="0"/>
            </a:endParaRPr>
          </a:p>
          <a:p>
            <a:r>
              <a:rPr lang="tr-TR" sz="1400" dirty="0">
                <a:latin typeface="Arial" panose="020B0604020202020204" pitchFamily="34" charset="0"/>
                <a:cs typeface="Arial" panose="020B0604020202020204" pitchFamily="34" charset="0"/>
              </a:rPr>
              <a:t>Öğretmenler sınav, performans çalışması ve projelerin sonuçlarını </a:t>
            </a:r>
            <a:r>
              <a:rPr lang="tr-TR" sz="1400" b="1" dirty="0">
                <a:latin typeface="Arial" panose="020B0604020202020204" pitchFamily="34" charset="0"/>
                <a:cs typeface="Arial" panose="020B0604020202020204" pitchFamily="34" charset="0"/>
              </a:rPr>
              <a:t>öğrencilere bildirir ve sınav analizlerine göre ortak hataları açıklar.</a:t>
            </a:r>
          </a:p>
          <a:p>
            <a:pPr marL="109728" indent="0">
              <a:buNone/>
            </a:pPr>
            <a:endParaRPr lang="tr-TR" sz="1400" dirty="0">
              <a:latin typeface="Arial" panose="020B0604020202020204" pitchFamily="34" charset="0"/>
              <a:cs typeface="Arial" panose="020B0604020202020204" pitchFamily="34" charset="0"/>
            </a:endParaRPr>
          </a:p>
          <a:p>
            <a:r>
              <a:rPr lang="tr-TR" sz="1400" dirty="0">
                <a:latin typeface="Arial" panose="020B0604020202020204" pitchFamily="34" charset="0"/>
                <a:cs typeface="Arial" panose="020B0604020202020204" pitchFamily="34" charset="0"/>
              </a:rPr>
              <a:t>Yazılı sınav, uygulama, performans çalışması ve projelerin değerlendirme sonuçları, yazılı </a:t>
            </a:r>
            <a:r>
              <a:rPr lang="tr-TR" sz="1400" b="1" dirty="0">
                <a:latin typeface="Arial" panose="020B0604020202020204" pitchFamily="34" charset="0"/>
                <a:cs typeface="Arial" panose="020B0604020202020204" pitchFamily="34" charset="0"/>
              </a:rPr>
              <a:t>sınavın yapıldığı tarih veya performans çalışmasının, uygulamanın yahut projenin teslim tarihini takip eden 10 işgünü içinde öğrenciye duyurulur </a:t>
            </a:r>
            <a:r>
              <a:rPr lang="tr-TR" sz="1400" dirty="0">
                <a:latin typeface="Arial" panose="020B0604020202020204" pitchFamily="34" charset="0"/>
                <a:cs typeface="Arial" panose="020B0604020202020204" pitchFamily="34" charset="0"/>
              </a:rPr>
              <a:t>ve </a:t>
            </a:r>
            <a:r>
              <a:rPr lang="tr-TR" sz="1400" u="sng" dirty="0">
                <a:latin typeface="Arial" panose="020B0604020202020204" pitchFamily="34" charset="0"/>
                <a:cs typeface="Arial" panose="020B0604020202020204" pitchFamily="34" charset="0"/>
              </a:rPr>
              <a:t>e-Okul/e-</a:t>
            </a:r>
            <a:r>
              <a:rPr lang="tr-TR" sz="1400" u="sng" dirty="0" err="1">
                <a:latin typeface="Arial" panose="020B0604020202020204" pitchFamily="34" charset="0"/>
                <a:cs typeface="Arial" panose="020B0604020202020204" pitchFamily="34" charset="0"/>
              </a:rPr>
              <a:t>Mesem</a:t>
            </a:r>
            <a:r>
              <a:rPr lang="tr-TR" sz="1400" dirty="0">
                <a:latin typeface="Arial" panose="020B0604020202020204" pitchFamily="34" charset="0"/>
                <a:cs typeface="Arial" panose="020B0604020202020204" pitchFamily="34" charset="0"/>
              </a:rPr>
              <a:t> sistemine işlenir.</a:t>
            </a:r>
          </a:p>
          <a:p>
            <a:endParaRPr lang="tr-TR" sz="1400" dirty="0">
              <a:latin typeface="Arial" panose="020B0604020202020204" pitchFamily="34" charset="0"/>
              <a:cs typeface="Arial" panose="020B0604020202020204" pitchFamily="34" charset="0"/>
            </a:endParaRPr>
          </a:p>
          <a:p>
            <a:r>
              <a:rPr lang="tr-TR" sz="1400" dirty="0">
                <a:latin typeface="Arial" panose="020B0604020202020204" pitchFamily="34" charset="0"/>
                <a:cs typeface="Arial" panose="020B0604020202020204" pitchFamily="34" charset="0"/>
              </a:rPr>
              <a:t> </a:t>
            </a:r>
            <a:r>
              <a:rPr lang="tr-TR" sz="1400" b="1" dirty="0">
                <a:latin typeface="Arial" panose="020B0604020202020204" pitchFamily="34" charset="0"/>
                <a:cs typeface="Arial" panose="020B0604020202020204" pitchFamily="34" charset="0"/>
              </a:rPr>
              <a:t>Öğrencilerin talebi hâlinde </a:t>
            </a:r>
            <a:r>
              <a:rPr lang="tr-TR" sz="1400" dirty="0">
                <a:latin typeface="Arial" panose="020B0604020202020204" pitchFamily="34" charset="0"/>
                <a:cs typeface="Arial" panose="020B0604020202020204" pitchFamily="34" charset="0"/>
              </a:rPr>
              <a:t>proje, performans çalışmaları ve sınav evrakı ders öğretmeni/öğretmenleri tarafından </a:t>
            </a:r>
            <a:r>
              <a:rPr lang="tr-TR" sz="1400" b="1" dirty="0">
                <a:latin typeface="Arial" panose="020B0604020202020204" pitchFamily="34" charset="0"/>
                <a:cs typeface="Arial" panose="020B0604020202020204" pitchFamily="34" charset="0"/>
              </a:rPr>
              <a:t>öğrencilerle birlikte bir defa daha incelenir</a:t>
            </a:r>
            <a:r>
              <a:rPr lang="tr-TR" sz="1400" dirty="0">
                <a:latin typeface="Arial" panose="020B0604020202020204" pitchFamily="34" charset="0"/>
                <a:cs typeface="Arial" panose="020B0604020202020204" pitchFamily="34" charset="0"/>
              </a:rPr>
              <a:t>.</a:t>
            </a:r>
          </a:p>
          <a:p>
            <a:endParaRPr lang="tr-TR" sz="1400" dirty="0">
              <a:latin typeface="Arial" panose="020B0604020202020204" pitchFamily="34" charset="0"/>
              <a:cs typeface="Arial" panose="020B0604020202020204" pitchFamily="34" charset="0"/>
            </a:endParaRPr>
          </a:p>
          <a:p>
            <a:r>
              <a:rPr lang="tr-TR" sz="1400" dirty="0">
                <a:latin typeface="Arial" panose="020B0604020202020204" pitchFamily="34" charset="0"/>
                <a:cs typeface="Arial" panose="020B0604020202020204" pitchFamily="34" charset="0"/>
              </a:rPr>
              <a:t>Öğrenci velisi proje, performans çalışmaları ve sınav sonuçlarına, </a:t>
            </a:r>
            <a:r>
              <a:rPr lang="tr-TR" sz="1400" b="1" dirty="0">
                <a:latin typeface="Arial" panose="020B0604020202020204" pitchFamily="34" charset="0"/>
                <a:cs typeface="Arial" panose="020B0604020202020204" pitchFamily="34" charset="0"/>
              </a:rPr>
              <a:t>sonuçların ilanını takip eden 5 işgünü içerisinde yazılı olarak okul yönetimine itirazda bulunabilir.</a:t>
            </a:r>
            <a:r>
              <a:rPr lang="tr-TR" sz="1400" dirty="0">
                <a:latin typeface="Arial" panose="020B0604020202020204" pitchFamily="34" charset="0"/>
                <a:cs typeface="Arial" panose="020B0604020202020204" pitchFamily="34" charset="0"/>
              </a:rPr>
              <a:t> Yapılan itiraz doğrultusunda; okul yönetimince ders öğretmeni/öğretmenleri dışında ilgili branştan en az iki öğretmenden oluşturulan komisyon, okulda yeterli öğretmen bulunmaması durumunda ise il/ilçe millî eğitim müdürlüğünce </a:t>
            </a:r>
            <a:r>
              <a:rPr lang="tr-TR" sz="1400" b="1" dirty="0">
                <a:latin typeface="Arial" panose="020B0604020202020204" pitchFamily="34" charset="0"/>
                <a:cs typeface="Arial" panose="020B0604020202020204" pitchFamily="34" charset="0"/>
              </a:rPr>
              <a:t>oluşturulan komisyon tarafından 5 gün içerisinde incelenip değerlendirilerek öğrencinin nihai puanı belirlenir ve veliye bildirilir</a:t>
            </a:r>
            <a:r>
              <a:rPr lang="tr-TR" sz="1400" dirty="0">
                <a:latin typeface="Arial" panose="020B0604020202020204" pitchFamily="34" charset="0"/>
                <a:cs typeface="Arial" panose="020B0604020202020204" pitchFamily="34" charset="0"/>
              </a:rPr>
              <a:t>. </a:t>
            </a:r>
          </a:p>
          <a:p>
            <a:r>
              <a:rPr lang="tr-TR" sz="1400" dirty="0">
                <a:latin typeface="Arial" panose="020B0604020202020204" pitchFamily="34" charset="0"/>
                <a:cs typeface="Arial" panose="020B0604020202020204" pitchFamily="34" charset="0"/>
              </a:rPr>
              <a:t>  Uygun görülen performans çalışması ve projeler, öğrencileri özendirmek amacıyla sınıf veya okulun uygun yerinde sergilenebilir.</a:t>
            </a:r>
          </a:p>
          <a:p>
            <a:endParaRPr lang="tr-TR" sz="1400" dirty="0">
              <a:latin typeface="Arial" panose="020B0604020202020204" pitchFamily="34" charset="0"/>
              <a:cs typeface="Arial" panose="020B0604020202020204" pitchFamily="34" charset="0"/>
            </a:endParaRPr>
          </a:p>
        </p:txBody>
      </p:sp>
      <p:sp>
        <p:nvSpPr>
          <p:cNvPr id="3" name="Başlık 2"/>
          <p:cNvSpPr>
            <a:spLocks noGrp="1"/>
          </p:cNvSpPr>
          <p:nvPr>
            <p:ph type="title"/>
          </p:nvPr>
        </p:nvSpPr>
        <p:spPr>
          <a:solidFill>
            <a:schemeClr val="bg2"/>
          </a:solidFill>
        </p:spPr>
        <p:txBody>
          <a:bodyPr>
            <a:normAutofit fontScale="90000"/>
          </a:bodyPr>
          <a:lstStyle/>
          <a:p>
            <a:pPr algn="ctr"/>
            <a:r>
              <a:rPr lang="tr-TR" dirty="0">
                <a:solidFill>
                  <a:schemeClr val="tx1"/>
                </a:solidFill>
                <a:effectLst/>
                <a:latin typeface="Arial" panose="020B0604020202020204" pitchFamily="34" charset="0"/>
                <a:cs typeface="Arial" panose="020B0604020202020204" pitchFamily="34" charset="0"/>
              </a:rPr>
              <a:t>Ölçme ve değerlendirme sonuçlarının duyurulması</a:t>
            </a:r>
            <a:endParaRPr lang="tr-TR"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677652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457200" y="1481328"/>
            <a:ext cx="8229600" cy="4900000"/>
          </a:xfrm>
          <a:solidFill>
            <a:schemeClr val="bg1">
              <a:lumMod val="95000"/>
            </a:schemeClr>
          </a:solidFill>
        </p:spPr>
        <p:txBody>
          <a:bodyPr>
            <a:normAutofit fontScale="25000" lnSpcReduction="20000"/>
          </a:bodyPr>
          <a:lstStyle/>
          <a:p>
            <a:endParaRPr lang="tr-TR" dirty="0">
              <a:latin typeface="Arial" panose="020B0604020202020204" pitchFamily="34" charset="0"/>
              <a:cs typeface="Arial" panose="020B0604020202020204" pitchFamily="34" charset="0"/>
            </a:endParaRPr>
          </a:p>
          <a:p>
            <a:r>
              <a:rPr lang="tr-TR" sz="6400" dirty="0">
                <a:latin typeface="Arial" panose="020B0604020202020204" pitchFamily="34" charset="0"/>
                <a:cs typeface="Arial" panose="020B0604020202020204" pitchFamily="34" charset="0"/>
              </a:rPr>
              <a:t>Öğrenciler okulların özelliklerine göre sınavların dışında </a:t>
            </a:r>
            <a:r>
              <a:rPr lang="tr-TR" sz="6400" b="1" dirty="0">
                <a:latin typeface="Arial" panose="020B0604020202020204" pitchFamily="34" charset="0"/>
                <a:cs typeface="Arial" panose="020B0604020202020204" pitchFamily="34" charset="0"/>
              </a:rPr>
              <a:t>proje ve performans çalışması, sosyal sorumluluk programı ile diğer çalışmaları yapar</a:t>
            </a:r>
            <a:r>
              <a:rPr lang="tr-TR" sz="6400" dirty="0">
                <a:latin typeface="Arial" panose="020B0604020202020204" pitchFamily="34" charset="0"/>
                <a:cs typeface="Arial" panose="020B0604020202020204" pitchFamily="34" charset="0"/>
              </a:rPr>
              <a:t>; </a:t>
            </a:r>
            <a:r>
              <a:rPr lang="tr-TR" sz="6400" b="1" dirty="0">
                <a:latin typeface="Arial" panose="020B0604020202020204" pitchFamily="34" charset="0"/>
                <a:cs typeface="Arial" panose="020B0604020202020204" pitchFamily="34" charset="0"/>
              </a:rPr>
              <a:t>seminer, konferans ve benzeri çalışmalara katılır. </a:t>
            </a:r>
            <a:r>
              <a:rPr lang="tr-TR" sz="6400" dirty="0">
                <a:latin typeface="Arial" panose="020B0604020202020204" pitchFamily="34" charset="0"/>
                <a:cs typeface="Arial" panose="020B0604020202020204" pitchFamily="34" charset="0"/>
              </a:rPr>
              <a:t>Öğrenciler, </a:t>
            </a:r>
            <a:r>
              <a:rPr lang="tr-TR" sz="6400" b="1" dirty="0">
                <a:latin typeface="Arial" panose="020B0604020202020204" pitchFamily="34" charset="0"/>
                <a:cs typeface="Arial" panose="020B0604020202020204" pitchFamily="34" charset="0"/>
              </a:rPr>
              <a:t>her dönemde tüm derslerden en az bir performans çalışmasını, her ders yılında en az bir dersten proje hazırlama görevini, ortaöğretim süresi boyunca en az 40 saatlik sosyal sorumluluk programı çalışmalarını </a:t>
            </a:r>
            <a:r>
              <a:rPr lang="tr-TR" sz="6400" dirty="0">
                <a:latin typeface="Arial" panose="020B0604020202020204" pitchFamily="34" charset="0"/>
                <a:cs typeface="Arial" panose="020B0604020202020204" pitchFamily="34" charset="0"/>
              </a:rPr>
              <a:t>yerine getirirler. </a:t>
            </a:r>
          </a:p>
          <a:p>
            <a:r>
              <a:rPr lang="tr-TR" sz="6400" dirty="0">
                <a:latin typeface="Arial" panose="020B0604020202020204" pitchFamily="34" charset="0"/>
                <a:cs typeface="Arial" panose="020B0604020202020204" pitchFamily="34" charset="0"/>
              </a:rPr>
              <a:t>Sınıf/şube rehber öğretmenleri, öğrencilerin proje hazırlama taleplerini ilgi, yetenek, beceri ve başarı durumlarını dikkate alarak dersler bazında dengeli bir şekilde dağılımına özen gösterir.</a:t>
            </a:r>
          </a:p>
          <a:p>
            <a:endParaRPr lang="tr-TR" sz="6400" dirty="0">
              <a:latin typeface="Arial" panose="020B0604020202020204" pitchFamily="34" charset="0"/>
              <a:cs typeface="Arial" panose="020B0604020202020204" pitchFamily="34" charset="0"/>
            </a:endParaRPr>
          </a:p>
          <a:p>
            <a:r>
              <a:rPr lang="tr-TR" sz="6400" dirty="0">
                <a:latin typeface="Arial" panose="020B0604020202020204" pitchFamily="34" charset="0"/>
                <a:cs typeface="Arial" panose="020B0604020202020204" pitchFamily="34" charset="0"/>
              </a:rPr>
              <a:t>Öğrencilerin ders yılı içinde ulusal ve uluslararası yarışmalarda elde ettikleri başarılar, </a:t>
            </a:r>
            <a:r>
              <a:rPr lang="tr-TR" sz="6400" b="1" dirty="0">
                <a:latin typeface="Arial" panose="020B0604020202020204" pitchFamily="34" charset="0"/>
                <a:cs typeface="Arial" panose="020B0604020202020204" pitchFamily="34" charset="0"/>
              </a:rPr>
              <a:t>ilgili dersin proje veya performans çalışması olarak tam puanla değerlendirilir.</a:t>
            </a:r>
          </a:p>
          <a:p>
            <a:endParaRPr lang="tr-TR" sz="6400" dirty="0">
              <a:latin typeface="Arial" panose="020B0604020202020204" pitchFamily="34" charset="0"/>
              <a:cs typeface="Arial" panose="020B0604020202020204" pitchFamily="34" charset="0"/>
            </a:endParaRPr>
          </a:p>
          <a:p>
            <a:r>
              <a:rPr lang="tr-TR" sz="6400" dirty="0">
                <a:latin typeface="Arial" panose="020B0604020202020204" pitchFamily="34" charset="0"/>
                <a:cs typeface="Arial" panose="020B0604020202020204" pitchFamily="34" charset="0"/>
              </a:rPr>
              <a:t> Öğrencilerin hangi dersten/derslerden proje hazırlayacakları </a:t>
            </a:r>
            <a:r>
              <a:rPr lang="tr-TR" sz="6400" b="1" dirty="0">
                <a:latin typeface="Arial" panose="020B0604020202020204" pitchFamily="34" charset="0"/>
                <a:cs typeface="Arial" panose="020B0604020202020204" pitchFamily="34" charset="0"/>
              </a:rPr>
              <a:t>sınıf rehber öğretmenleri tarafından okul yönetimine bildirilir.</a:t>
            </a:r>
          </a:p>
          <a:p>
            <a:endParaRPr lang="tr-TR" sz="6400" dirty="0">
              <a:latin typeface="Arial" panose="020B0604020202020204" pitchFamily="34" charset="0"/>
              <a:cs typeface="Arial" panose="020B0604020202020204" pitchFamily="34" charset="0"/>
            </a:endParaRPr>
          </a:p>
          <a:p>
            <a:r>
              <a:rPr lang="tr-TR" sz="6400" dirty="0">
                <a:latin typeface="Arial" panose="020B0604020202020204" pitchFamily="34" charset="0"/>
                <a:cs typeface="Arial" panose="020B0604020202020204" pitchFamily="34" charset="0"/>
              </a:rPr>
              <a:t>Proje ve seminer çalışmalarında öğrencilerin laboratuvar, bilgisayar, internet, kitaplık, spor salonu ve konferans salonu gibi imkânlardan etkili ve verimli şekilde yararlanmaları için </a:t>
            </a:r>
            <a:r>
              <a:rPr lang="tr-TR" sz="6400" b="1" dirty="0">
                <a:latin typeface="Arial" panose="020B0604020202020204" pitchFamily="34" charset="0"/>
                <a:cs typeface="Arial" panose="020B0604020202020204" pitchFamily="34" charset="0"/>
              </a:rPr>
              <a:t>okul yönetimi tarafından gerekli tedbirler alınır.</a:t>
            </a:r>
          </a:p>
        </p:txBody>
      </p:sp>
      <p:sp>
        <p:nvSpPr>
          <p:cNvPr id="3" name="Başlık 2"/>
          <p:cNvSpPr>
            <a:spLocks noGrp="1"/>
          </p:cNvSpPr>
          <p:nvPr>
            <p:ph type="title"/>
          </p:nvPr>
        </p:nvSpPr>
        <p:spPr>
          <a:solidFill>
            <a:schemeClr val="bg2"/>
          </a:solidFill>
        </p:spPr>
        <p:txBody>
          <a:bodyPr>
            <a:normAutofit fontScale="90000"/>
          </a:bodyPr>
          <a:lstStyle/>
          <a:p>
            <a:pPr algn="ctr"/>
            <a:r>
              <a:rPr lang="tr-TR" dirty="0">
                <a:solidFill>
                  <a:schemeClr val="tx1"/>
                </a:solidFill>
                <a:effectLst/>
                <a:latin typeface="Arial" panose="020B0604020202020204" pitchFamily="34" charset="0"/>
                <a:cs typeface="Arial" panose="020B0604020202020204" pitchFamily="34" charset="0"/>
              </a:rPr>
              <a:t>Performans çalışması, proje ve diğer çalışmalar</a:t>
            </a:r>
            <a:endParaRPr lang="tr-TR"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747266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solidFill>
            <a:schemeClr val="bg1">
              <a:lumMod val="95000"/>
            </a:schemeClr>
          </a:solidFill>
        </p:spPr>
        <p:txBody>
          <a:bodyPr>
            <a:normAutofit fontScale="62500" lnSpcReduction="20000"/>
          </a:bodyPr>
          <a:lstStyle/>
          <a:p>
            <a:endParaRPr lang="tr-TR" dirty="0"/>
          </a:p>
          <a:p>
            <a:r>
              <a:rPr lang="tr-TR" b="1" dirty="0">
                <a:latin typeface="Arial" panose="020B0604020202020204" pitchFamily="34" charset="0"/>
                <a:cs typeface="Arial" panose="020B0604020202020204" pitchFamily="34" charset="0"/>
              </a:rPr>
              <a:t>Sosyal sorumluluk programı kapsamındaki çalışmalara önem verilir</a:t>
            </a:r>
            <a:r>
              <a:rPr lang="tr-TR" dirty="0">
                <a:latin typeface="Arial" panose="020B0604020202020204" pitchFamily="34" charset="0"/>
                <a:cs typeface="Arial" panose="020B0604020202020204" pitchFamily="34" charset="0"/>
              </a:rPr>
              <a:t>. Öğrencilerin bu çalışmalara katılmalarını teşvik etmek amacıyla okul yönetimince gerekli tedbirler alınır.</a:t>
            </a:r>
          </a:p>
          <a:p>
            <a:endParaRPr lang="tr-TR" dirty="0">
              <a:latin typeface="Arial" panose="020B0604020202020204" pitchFamily="34" charset="0"/>
              <a:cs typeface="Arial" panose="020B0604020202020204" pitchFamily="34" charset="0"/>
            </a:endParaRPr>
          </a:p>
          <a:p>
            <a:r>
              <a:rPr lang="tr-TR" b="1" dirty="0">
                <a:latin typeface="Arial" panose="020B0604020202020204" pitchFamily="34" charset="0"/>
                <a:cs typeface="Arial" panose="020B0604020202020204" pitchFamily="34" charset="0"/>
              </a:rPr>
              <a:t>Proje ve performans çalışması puanla değerlendirilir. Sosyal sorumluluk programı kapsamındaki çalışmalar ve diğer faaliyetler puanla değerlendirilmez</a:t>
            </a:r>
            <a:r>
              <a:rPr lang="tr-TR" dirty="0">
                <a:latin typeface="Arial" panose="020B0604020202020204" pitchFamily="34" charset="0"/>
                <a:cs typeface="Arial" panose="020B0604020202020204" pitchFamily="34" charset="0"/>
              </a:rPr>
              <a:t>; ancak öğrencilerin </a:t>
            </a:r>
            <a:r>
              <a:rPr lang="tr-TR" b="1" dirty="0">
                <a:latin typeface="Arial" panose="020B0604020202020204" pitchFamily="34" charset="0"/>
                <a:cs typeface="Arial" panose="020B0604020202020204" pitchFamily="34" charset="0"/>
              </a:rPr>
              <a:t>mezuniyetlerinde belgelendirilir</a:t>
            </a:r>
            <a:r>
              <a:rPr lang="tr-TR" dirty="0">
                <a:latin typeface="Arial" panose="020B0604020202020204" pitchFamily="34" charset="0"/>
                <a:cs typeface="Arial" panose="020B0604020202020204" pitchFamily="34" charset="0"/>
              </a:rPr>
              <a:t>.</a:t>
            </a:r>
          </a:p>
          <a:p>
            <a:endParaRPr lang="tr-TR" dirty="0">
              <a:latin typeface="Arial" panose="020B0604020202020204" pitchFamily="34" charset="0"/>
              <a:cs typeface="Arial" panose="020B0604020202020204" pitchFamily="34" charset="0"/>
            </a:endParaRPr>
          </a:p>
          <a:p>
            <a:r>
              <a:rPr lang="tr-TR" dirty="0">
                <a:latin typeface="Arial" panose="020B0604020202020204" pitchFamily="34" charset="0"/>
                <a:cs typeface="Arial" panose="020B0604020202020204" pitchFamily="34" charset="0"/>
              </a:rPr>
              <a:t>Her dönemde tüm derslerden </a:t>
            </a:r>
            <a:r>
              <a:rPr lang="tr-TR" b="1" dirty="0">
                <a:latin typeface="Arial" panose="020B0604020202020204" pitchFamily="34" charset="0"/>
                <a:cs typeface="Arial" panose="020B0604020202020204" pitchFamily="34" charset="0"/>
              </a:rPr>
              <a:t>iki performans puanı</a:t>
            </a:r>
            <a:r>
              <a:rPr lang="tr-TR" dirty="0">
                <a:latin typeface="Arial" panose="020B0604020202020204" pitchFamily="34" charset="0"/>
                <a:cs typeface="Arial" panose="020B0604020202020204" pitchFamily="34" charset="0"/>
              </a:rPr>
              <a:t> verilir. Performans çalışması, proje ve diğer çalışmalar ile ilgili değerlendirme ölçekleri zümre kararlarıyla belirlenir. Bunlardan birisi yapılan </a:t>
            </a:r>
            <a:r>
              <a:rPr lang="tr-TR" b="1" dirty="0">
                <a:latin typeface="Arial" panose="020B0604020202020204" pitchFamily="34" charset="0"/>
                <a:cs typeface="Arial" panose="020B0604020202020204" pitchFamily="34" charset="0"/>
              </a:rPr>
              <a:t>performans çalışmasına</a:t>
            </a:r>
            <a:r>
              <a:rPr lang="tr-TR" dirty="0">
                <a:latin typeface="Arial" panose="020B0604020202020204" pitchFamily="34" charset="0"/>
                <a:cs typeface="Arial" panose="020B0604020202020204" pitchFamily="34" charset="0"/>
              </a:rPr>
              <a:t>, diğeri ise öğrencinin </a:t>
            </a:r>
            <a:r>
              <a:rPr lang="tr-TR" b="1" dirty="0">
                <a:latin typeface="Arial" panose="020B0604020202020204" pitchFamily="34" charset="0"/>
                <a:cs typeface="Arial" panose="020B0604020202020204" pitchFamily="34" charset="0"/>
              </a:rPr>
              <a:t>derse hazırlık, devam, aktif katılım ve örnek davranışlarına göre verilir</a:t>
            </a:r>
            <a:r>
              <a:rPr lang="tr-TR" dirty="0">
                <a:latin typeface="Arial" panose="020B0604020202020204" pitchFamily="34" charset="0"/>
                <a:cs typeface="Arial" panose="020B0604020202020204" pitchFamily="34" charset="0"/>
              </a:rPr>
              <a:t>. Zümre kararıyla performans çalışmasına dayalı olarak bir performans puanı daha verilebilir ve öğrencilere duyurulur.</a:t>
            </a:r>
          </a:p>
          <a:p>
            <a:pPr marL="109728" indent="0">
              <a:buNone/>
            </a:pPr>
            <a:endParaRPr lang="tr-TR" dirty="0">
              <a:latin typeface="Arial" panose="020B0604020202020204" pitchFamily="34" charset="0"/>
              <a:cs typeface="Arial" panose="020B0604020202020204" pitchFamily="34" charset="0"/>
            </a:endParaRPr>
          </a:p>
          <a:p>
            <a:r>
              <a:rPr lang="tr-TR" dirty="0">
                <a:latin typeface="Arial" panose="020B0604020202020204" pitchFamily="34" charset="0"/>
                <a:cs typeface="Arial" panose="020B0604020202020204" pitchFamily="34" charset="0"/>
              </a:rPr>
              <a:t>Öğrencilerin ulusal ve uluslararası projelere katılımına dair bilgilere e-</a:t>
            </a:r>
            <a:r>
              <a:rPr lang="tr-TR" dirty="0" err="1">
                <a:latin typeface="Arial" panose="020B0604020202020204" pitchFamily="34" charset="0"/>
                <a:cs typeface="Arial" panose="020B0604020202020204" pitchFamily="34" charset="0"/>
              </a:rPr>
              <a:t>Portfolyoda</a:t>
            </a:r>
            <a:r>
              <a:rPr lang="tr-TR" dirty="0">
                <a:latin typeface="Arial" panose="020B0604020202020204" pitchFamily="34" charset="0"/>
                <a:cs typeface="Arial" panose="020B0604020202020204" pitchFamily="34" charset="0"/>
              </a:rPr>
              <a:t> yer verilir.</a:t>
            </a:r>
          </a:p>
          <a:p>
            <a:endParaRPr lang="tr-TR" dirty="0"/>
          </a:p>
          <a:p>
            <a:endParaRPr lang="tr-TR" dirty="0"/>
          </a:p>
        </p:txBody>
      </p:sp>
      <p:sp>
        <p:nvSpPr>
          <p:cNvPr id="3" name="Başlık 2"/>
          <p:cNvSpPr>
            <a:spLocks noGrp="1"/>
          </p:cNvSpPr>
          <p:nvPr>
            <p:ph type="title"/>
          </p:nvPr>
        </p:nvSpPr>
        <p:spPr>
          <a:solidFill>
            <a:schemeClr val="bg2"/>
          </a:solidFill>
        </p:spPr>
        <p:txBody>
          <a:bodyPr>
            <a:normAutofit fontScale="90000"/>
          </a:bodyPr>
          <a:lstStyle/>
          <a:p>
            <a:pPr algn="ctr"/>
            <a:r>
              <a:rPr lang="tr-TR" dirty="0">
                <a:solidFill>
                  <a:schemeClr val="tx1"/>
                </a:solidFill>
                <a:effectLst/>
                <a:latin typeface="Arial" panose="020B0604020202020204" pitchFamily="34" charset="0"/>
                <a:cs typeface="Arial" panose="020B0604020202020204" pitchFamily="34" charset="0"/>
              </a:rPr>
              <a:t>Performans çalışması, proje ve diğer çalışmalar</a:t>
            </a:r>
            <a:endParaRPr lang="tr-TR"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709917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457200" y="1481328"/>
            <a:ext cx="8229600" cy="4972008"/>
          </a:xfrm>
          <a:solidFill>
            <a:schemeClr val="bg1">
              <a:lumMod val="95000"/>
            </a:schemeClr>
          </a:solidFill>
        </p:spPr>
        <p:txBody>
          <a:bodyPr>
            <a:normAutofit lnSpcReduction="10000"/>
          </a:bodyPr>
          <a:lstStyle/>
          <a:p>
            <a:r>
              <a:rPr lang="tr-TR" b="1" dirty="0">
                <a:latin typeface="Arial" panose="020B0604020202020204" pitchFamily="34" charset="0"/>
                <a:cs typeface="Arial" panose="020B0604020202020204" pitchFamily="34" charset="0"/>
              </a:rPr>
              <a:t>Dönem puanı</a:t>
            </a:r>
            <a:endParaRPr lang="tr-TR" dirty="0">
              <a:latin typeface="Arial" panose="020B0604020202020204" pitchFamily="34" charset="0"/>
              <a:cs typeface="Arial" panose="020B0604020202020204" pitchFamily="34" charset="0"/>
            </a:endParaRPr>
          </a:p>
          <a:p>
            <a:pPr marL="109728" indent="0">
              <a:buNone/>
            </a:pPr>
            <a:r>
              <a:rPr lang="tr-TR" b="1" dirty="0">
                <a:latin typeface="Arial" panose="020B0604020202020204" pitchFamily="34" charset="0"/>
                <a:cs typeface="Arial" panose="020B0604020202020204" pitchFamily="34" charset="0"/>
              </a:rPr>
              <a:t>   </a:t>
            </a:r>
            <a:r>
              <a:rPr lang="tr-TR" dirty="0">
                <a:latin typeface="Arial" panose="020B0604020202020204" pitchFamily="34" charset="0"/>
                <a:cs typeface="Arial" panose="020B0604020202020204" pitchFamily="34" charset="0"/>
              </a:rPr>
              <a:t> </a:t>
            </a:r>
            <a:r>
              <a:rPr lang="tr-TR" sz="2000" dirty="0">
                <a:latin typeface="Arial" panose="020B0604020202020204" pitchFamily="34" charset="0"/>
                <a:cs typeface="Arial" panose="020B0604020202020204" pitchFamily="34" charset="0"/>
              </a:rPr>
              <a:t>Bir dersin dönem puanı;</a:t>
            </a:r>
          </a:p>
          <a:p>
            <a:pPr marL="109728" indent="0">
              <a:buNone/>
            </a:pPr>
            <a:r>
              <a:rPr lang="tr-TR" sz="2000" dirty="0">
                <a:latin typeface="Arial" panose="020B0604020202020204" pitchFamily="34" charset="0"/>
                <a:cs typeface="Arial" panose="020B0604020202020204" pitchFamily="34" charset="0"/>
              </a:rPr>
              <a:t>a) Sınavlardan alınan puanların,</a:t>
            </a:r>
          </a:p>
          <a:p>
            <a:pPr marL="109728" indent="0">
              <a:buNone/>
            </a:pPr>
            <a:r>
              <a:rPr lang="tr-TR" sz="2000" dirty="0">
                <a:latin typeface="Arial" panose="020B0604020202020204" pitchFamily="34" charset="0"/>
                <a:cs typeface="Arial" panose="020B0604020202020204" pitchFamily="34" charset="0"/>
              </a:rPr>
              <a:t>b) Performans çalışması puanının/puanlarının,</a:t>
            </a:r>
          </a:p>
          <a:p>
            <a:pPr marL="109728" indent="0">
              <a:buNone/>
            </a:pPr>
            <a:r>
              <a:rPr lang="tr-TR" sz="2000" dirty="0">
                <a:latin typeface="Arial" panose="020B0604020202020204" pitchFamily="34" charset="0"/>
                <a:cs typeface="Arial" panose="020B0604020202020204" pitchFamily="34" charset="0"/>
              </a:rPr>
              <a:t>c) Varsa proje puanının aritmetik ortalaması alınarak belirlenir.</a:t>
            </a:r>
          </a:p>
          <a:p>
            <a:r>
              <a:rPr lang="tr-TR" sz="2000" dirty="0">
                <a:latin typeface="Arial" panose="020B0604020202020204" pitchFamily="34" charset="0"/>
                <a:cs typeface="Arial" panose="020B0604020202020204" pitchFamily="34" charset="0"/>
              </a:rPr>
              <a:t> Aritmetik ortalama alınırken bölme işlemi virgülden sonra </a:t>
            </a:r>
            <a:r>
              <a:rPr lang="tr-TR" sz="2000" b="1" dirty="0">
                <a:latin typeface="Arial" panose="020B0604020202020204" pitchFamily="34" charset="0"/>
                <a:cs typeface="Arial" panose="020B0604020202020204" pitchFamily="34" charset="0"/>
              </a:rPr>
              <a:t>(Değişik ibare:RG-5/9/2019-30879)</a:t>
            </a:r>
            <a:r>
              <a:rPr lang="tr-TR" sz="2000" dirty="0">
                <a:latin typeface="Arial" panose="020B0604020202020204" pitchFamily="34" charset="0"/>
                <a:cs typeface="Arial" panose="020B0604020202020204" pitchFamily="34" charset="0"/>
              </a:rPr>
              <a:t> </a:t>
            </a:r>
            <a:r>
              <a:rPr lang="tr-TR" sz="2000" u="sng" dirty="0">
                <a:latin typeface="Arial" panose="020B0604020202020204" pitchFamily="34" charset="0"/>
                <a:cs typeface="Arial" panose="020B0604020202020204" pitchFamily="34" charset="0"/>
              </a:rPr>
              <a:t>dört basamak</a:t>
            </a:r>
            <a:r>
              <a:rPr lang="tr-TR" sz="2000" dirty="0">
                <a:latin typeface="Arial" panose="020B0604020202020204" pitchFamily="34" charset="0"/>
                <a:cs typeface="Arial" panose="020B0604020202020204" pitchFamily="34" charset="0"/>
              </a:rPr>
              <a:t> yürütülür.</a:t>
            </a:r>
          </a:p>
          <a:p>
            <a:endParaRPr lang="tr-TR" sz="2000" dirty="0">
              <a:latin typeface="Arial" panose="020B0604020202020204" pitchFamily="34" charset="0"/>
              <a:cs typeface="Arial" panose="020B0604020202020204" pitchFamily="34" charset="0"/>
            </a:endParaRPr>
          </a:p>
          <a:p>
            <a:pPr marL="109728" indent="0">
              <a:buNone/>
            </a:pPr>
            <a:r>
              <a:rPr lang="tr-TR" sz="2000" dirty="0">
                <a:latin typeface="Arial" panose="020B0604020202020204" pitchFamily="34" charset="0"/>
                <a:cs typeface="Arial" panose="020B0604020202020204" pitchFamily="34" charset="0"/>
              </a:rPr>
              <a:t>Örnek: Bir öğrencimizin 1. dönem  matematik dersi dönem puanı:</a:t>
            </a:r>
          </a:p>
          <a:p>
            <a:pPr marL="109728" indent="0">
              <a:buNone/>
            </a:pPr>
            <a:r>
              <a:rPr lang="tr-TR" dirty="0">
                <a:latin typeface="Arial" panose="020B0604020202020204" pitchFamily="34" charset="0"/>
                <a:cs typeface="Arial" panose="020B0604020202020204" pitchFamily="34" charset="0"/>
              </a:rPr>
              <a:t>         </a:t>
            </a:r>
          </a:p>
          <a:p>
            <a:pPr marL="109728" indent="0">
              <a:buNone/>
            </a:pPr>
            <a:endParaRPr lang="tr-TR" dirty="0">
              <a:latin typeface="Arial" panose="020B0604020202020204" pitchFamily="34" charset="0"/>
              <a:cs typeface="Arial" panose="020B0604020202020204" pitchFamily="34" charset="0"/>
            </a:endParaRPr>
          </a:p>
          <a:p>
            <a:pPr marL="109728" indent="0" algn="ctr">
              <a:buNone/>
            </a:pPr>
            <a:endParaRPr lang="tr-TR" sz="1800" dirty="0">
              <a:solidFill>
                <a:prstClr val="black"/>
              </a:solidFill>
              <a:latin typeface="Arial" panose="020B0604020202020204" pitchFamily="34" charset="0"/>
              <a:cs typeface="Arial" panose="020B0604020202020204" pitchFamily="34" charset="0"/>
            </a:endParaRPr>
          </a:p>
          <a:p>
            <a:pPr marL="109728" indent="0" algn="ctr">
              <a:buNone/>
            </a:pPr>
            <a:endParaRPr lang="tr-TR" sz="1800" dirty="0">
              <a:solidFill>
                <a:prstClr val="black"/>
              </a:solidFill>
              <a:latin typeface="Arial" panose="020B0604020202020204" pitchFamily="34" charset="0"/>
              <a:cs typeface="Arial" panose="020B0604020202020204" pitchFamily="34" charset="0"/>
            </a:endParaRPr>
          </a:p>
          <a:p>
            <a:pPr marL="109728" indent="0" algn="ctr">
              <a:buNone/>
            </a:pPr>
            <a:r>
              <a:rPr lang="tr-TR" sz="1800" u="sng" dirty="0">
                <a:solidFill>
                  <a:prstClr val="black"/>
                </a:solidFill>
                <a:latin typeface="Arial" panose="020B0604020202020204" pitchFamily="34" charset="0"/>
                <a:cs typeface="Arial" panose="020B0604020202020204" pitchFamily="34" charset="0"/>
              </a:rPr>
              <a:t>Dönem puanı=90+85+90+95/4=90</a:t>
            </a:r>
            <a:endParaRPr lang="tr-TR" u="sng" dirty="0">
              <a:latin typeface="Arial" panose="020B0604020202020204" pitchFamily="34" charset="0"/>
              <a:cs typeface="Arial" panose="020B0604020202020204" pitchFamily="34" charset="0"/>
            </a:endParaRPr>
          </a:p>
          <a:p>
            <a:endParaRPr lang="tr-TR" dirty="0">
              <a:latin typeface="Arial" panose="020B0604020202020204" pitchFamily="34" charset="0"/>
              <a:cs typeface="Arial" panose="020B0604020202020204" pitchFamily="34" charset="0"/>
            </a:endParaRPr>
          </a:p>
          <a:p>
            <a:endParaRPr lang="tr-TR" dirty="0"/>
          </a:p>
        </p:txBody>
      </p:sp>
      <p:sp>
        <p:nvSpPr>
          <p:cNvPr id="3" name="Başlık 2"/>
          <p:cNvSpPr>
            <a:spLocks noGrp="1"/>
          </p:cNvSpPr>
          <p:nvPr>
            <p:ph type="title"/>
          </p:nvPr>
        </p:nvSpPr>
        <p:spPr>
          <a:solidFill>
            <a:schemeClr val="bg2"/>
          </a:solidFill>
        </p:spPr>
        <p:txBody>
          <a:bodyPr/>
          <a:lstStyle/>
          <a:p>
            <a:pPr algn="ctr"/>
            <a:r>
              <a:rPr lang="tr-TR" dirty="0">
                <a:solidFill>
                  <a:schemeClr val="tx1"/>
                </a:solidFill>
                <a:effectLst/>
                <a:latin typeface="Arial" panose="020B0604020202020204" pitchFamily="34" charset="0"/>
                <a:cs typeface="Arial" panose="020B0604020202020204" pitchFamily="34" charset="0"/>
              </a:rPr>
              <a:t>Sınıf Geçme</a:t>
            </a:r>
            <a:endParaRPr lang="tr-TR" dirty="0">
              <a:solidFill>
                <a:schemeClr val="tx1"/>
              </a:solidFill>
              <a:latin typeface="Arial" panose="020B0604020202020204" pitchFamily="34" charset="0"/>
              <a:cs typeface="Arial" panose="020B0604020202020204" pitchFamily="34" charset="0"/>
            </a:endParaRPr>
          </a:p>
        </p:txBody>
      </p:sp>
      <p:graphicFrame>
        <p:nvGraphicFramePr>
          <p:cNvPr id="4" name="Tablo 3"/>
          <p:cNvGraphicFramePr>
            <a:graphicFrameLocks noGrp="1"/>
          </p:cNvGraphicFramePr>
          <p:nvPr>
            <p:extLst>
              <p:ext uri="{D42A27DB-BD31-4B8C-83A1-F6EECF244321}">
                <p14:modId xmlns:p14="http://schemas.microsoft.com/office/powerpoint/2010/main" val="3827266436"/>
              </p:ext>
            </p:extLst>
          </p:nvPr>
        </p:nvGraphicFramePr>
        <p:xfrm>
          <a:off x="755576" y="4941168"/>
          <a:ext cx="8064899" cy="889000"/>
        </p:xfrm>
        <a:graphic>
          <a:graphicData uri="http://schemas.openxmlformats.org/drawingml/2006/table">
            <a:tbl>
              <a:tblPr firstRow="1" bandRow="1">
                <a:tableStyleId>{5C22544A-7EE6-4342-B048-85BDC9FD1C3A}</a:tableStyleId>
              </a:tblPr>
              <a:tblGrid>
                <a:gridCol w="1512168">
                  <a:extLst>
                    <a:ext uri="{9D8B030D-6E8A-4147-A177-3AD203B41FA5}">
                      <a16:colId xmlns:a16="http://schemas.microsoft.com/office/drawing/2014/main" val="20000"/>
                    </a:ext>
                  </a:extLst>
                </a:gridCol>
                <a:gridCol w="1152128">
                  <a:extLst>
                    <a:ext uri="{9D8B030D-6E8A-4147-A177-3AD203B41FA5}">
                      <a16:colId xmlns:a16="http://schemas.microsoft.com/office/drawing/2014/main" val="20001"/>
                    </a:ext>
                  </a:extLst>
                </a:gridCol>
                <a:gridCol w="1152128">
                  <a:extLst>
                    <a:ext uri="{9D8B030D-6E8A-4147-A177-3AD203B41FA5}">
                      <a16:colId xmlns:a16="http://schemas.microsoft.com/office/drawing/2014/main" val="20002"/>
                    </a:ext>
                  </a:extLst>
                </a:gridCol>
                <a:gridCol w="1512168">
                  <a:extLst>
                    <a:ext uri="{9D8B030D-6E8A-4147-A177-3AD203B41FA5}">
                      <a16:colId xmlns:a16="http://schemas.microsoft.com/office/drawing/2014/main" val="20003"/>
                    </a:ext>
                  </a:extLst>
                </a:gridCol>
                <a:gridCol w="1512168">
                  <a:extLst>
                    <a:ext uri="{9D8B030D-6E8A-4147-A177-3AD203B41FA5}">
                      <a16:colId xmlns:a16="http://schemas.microsoft.com/office/drawing/2014/main" val="20004"/>
                    </a:ext>
                  </a:extLst>
                </a:gridCol>
                <a:gridCol w="1224139">
                  <a:extLst>
                    <a:ext uri="{9D8B030D-6E8A-4147-A177-3AD203B41FA5}">
                      <a16:colId xmlns:a16="http://schemas.microsoft.com/office/drawing/2014/main" val="20005"/>
                    </a:ext>
                  </a:extLst>
                </a:gridCol>
              </a:tblGrid>
              <a:tr h="230128">
                <a:tc>
                  <a:txBody>
                    <a:bodyPr/>
                    <a:lstStyle/>
                    <a:p>
                      <a:r>
                        <a:rPr lang="tr-TR" sz="1600" dirty="0">
                          <a:latin typeface="Arial" panose="020B0604020202020204" pitchFamily="34" charset="0"/>
                          <a:cs typeface="Arial" panose="020B0604020202020204" pitchFamily="34" charset="0"/>
                        </a:rPr>
                        <a:t>Dersin</a:t>
                      </a:r>
                      <a:r>
                        <a:rPr lang="tr-TR" sz="1600" baseline="0" dirty="0">
                          <a:latin typeface="Arial" panose="020B0604020202020204" pitchFamily="34" charset="0"/>
                          <a:cs typeface="Arial" panose="020B0604020202020204" pitchFamily="34" charset="0"/>
                        </a:rPr>
                        <a:t> Adı</a:t>
                      </a:r>
                      <a:r>
                        <a:rPr lang="tr-TR" sz="1600" dirty="0">
                          <a:latin typeface="Arial" panose="020B0604020202020204" pitchFamily="34" charset="0"/>
                          <a:cs typeface="Arial" panose="020B0604020202020204" pitchFamily="34" charset="0"/>
                        </a:rPr>
                        <a:t> </a:t>
                      </a:r>
                    </a:p>
                  </a:txBody>
                  <a:tcPr/>
                </a:tc>
                <a:tc>
                  <a:txBody>
                    <a:bodyPr/>
                    <a:lstStyle/>
                    <a:p>
                      <a:r>
                        <a:rPr lang="tr-TR" sz="1400" dirty="0">
                          <a:latin typeface="Arial" panose="020B0604020202020204" pitchFamily="34" charset="0"/>
                          <a:cs typeface="Arial" panose="020B0604020202020204" pitchFamily="34" charset="0"/>
                        </a:rPr>
                        <a:t>1. SINAV PUANI</a:t>
                      </a:r>
                    </a:p>
                  </a:txBody>
                  <a:tcPr/>
                </a:tc>
                <a:tc>
                  <a:txBody>
                    <a:bodyPr/>
                    <a:lstStyle/>
                    <a:p>
                      <a:r>
                        <a:rPr lang="tr-TR" sz="1400" dirty="0">
                          <a:latin typeface="Arial" panose="020B0604020202020204" pitchFamily="34" charset="0"/>
                          <a:cs typeface="Arial" panose="020B0604020202020204" pitchFamily="34" charset="0"/>
                        </a:rPr>
                        <a:t>2. SINAV </a:t>
                      </a:r>
                    </a:p>
                    <a:p>
                      <a:r>
                        <a:rPr lang="tr-TR" sz="1400" dirty="0">
                          <a:latin typeface="Arial" panose="020B0604020202020204" pitchFamily="34" charset="0"/>
                          <a:cs typeface="Arial" panose="020B0604020202020204" pitchFamily="34" charset="0"/>
                        </a:rPr>
                        <a:t>PUANI </a:t>
                      </a:r>
                    </a:p>
                  </a:txBody>
                  <a:tcPr/>
                </a:tc>
                <a:tc>
                  <a:txBody>
                    <a:bodyPr/>
                    <a:lstStyle/>
                    <a:p>
                      <a:r>
                        <a:rPr lang="tr-TR" sz="1400" dirty="0">
                          <a:latin typeface="Arial" panose="020B0604020202020204" pitchFamily="34" charset="0"/>
                          <a:cs typeface="Arial" panose="020B0604020202020204" pitchFamily="34" charset="0"/>
                        </a:rPr>
                        <a:t>PERFORMANS</a:t>
                      </a:r>
                    </a:p>
                    <a:p>
                      <a:r>
                        <a:rPr lang="tr-TR" sz="1400" dirty="0">
                          <a:latin typeface="Arial" panose="020B0604020202020204" pitchFamily="34" charset="0"/>
                          <a:cs typeface="Arial" panose="020B0604020202020204" pitchFamily="34" charset="0"/>
                        </a:rPr>
                        <a:t>PUANI</a:t>
                      </a:r>
                    </a:p>
                  </a:txBody>
                  <a:tcPr/>
                </a:tc>
                <a:tc>
                  <a:txBody>
                    <a:bodyPr/>
                    <a:lstStyle/>
                    <a:p>
                      <a:r>
                        <a:rPr lang="tr-TR" sz="1400" dirty="0">
                          <a:latin typeface="Arial" panose="020B0604020202020204" pitchFamily="34" charset="0"/>
                          <a:cs typeface="Arial" panose="020B0604020202020204" pitchFamily="34" charset="0"/>
                        </a:rPr>
                        <a:t>PERFORMANS</a:t>
                      </a:r>
                    </a:p>
                    <a:p>
                      <a:r>
                        <a:rPr lang="tr-TR" sz="1400" dirty="0">
                          <a:latin typeface="Arial" panose="020B0604020202020204" pitchFamily="34" charset="0"/>
                          <a:cs typeface="Arial" panose="020B0604020202020204" pitchFamily="34" charset="0"/>
                        </a:rPr>
                        <a:t>PUANI</a:t>
                      </a:r>
                    </a:p>
                  </a:txBody>
                  <a:tcPr/>
                </a:tc>
                <a:tc>
                  <a:txBody>
                    <a:bodyPr/>
                    <a:lstStyle/>
                    <a:p>
                      <a:r>
                        <a:rPr lang="tr-TR" sz="1400" dirty="0">
                          <a:solidFill>
                            <a:srgbClr val="FF0000"/>
                          </a:solidFill>
                          <a:latin typeface="Arial" panose="020B0604020202020204" pitchFamily="34" charset="0"/>
                          <a:cs typeface="Arial" panose="020B0604020202020204" pitchFamily="34" charset="0"/>
                        </a:rPr>
                        <a:t>DÖNEM PUANI</a:t>
                      </a:r>
                    </a:p>
                  </a:txBody>
                  <a:tcPr/>
                </a:tc>
                <a:extLst>
                  <a:ext uri="{0D108BD9-81ED-4DB2-BD59-A6C34878D82A}">
                    <a16:rowId xmlns:a16="http://schemas.microsoft.com/office/drawing/2014/main" val="10000"/>
                  </a:ext>
                </a:extLst>
              </a:tr>
              <a:tr h="370840">
                <a:tc>
                  <a:txBody>
                    <a:bodyPr/>
                    <a:lstStyle/>
                    <a:p>
                      <a:r>
                        <a:rPr lang="tr-TR" sz="1600" b="1" dirty="0">
                          <a:latin typeface="Arial" panose="020B0604020202020204" pitchFamily="34" charset="0"/>
                          <a:cs typeface="Arial" panose="020B0604020202020204" pitchFamily="34" charset="0"/>
                        </a:rPr>
                        <a:t>MATEMATİK</a:t>
                      </a:r>
                      <a:r>
                        <a:rPr lang="tr-TR" sz="1600" b="1" baseline="0" dirty="0">
                          <a:latin typeface="Arial" panose="020B0604020202020204" pitchFamily="34" charset="0"/>
                          <a:cs typeface="Arial" panose="020B0604020202020204" pitchFamily="34" charset="0"/>
                        </a:rPr>
                        <a:t> </a:t>
                      </a:r>
                      <a:endParaRPr lang="tr-TR" sz="1600" b="1" dirty="0">
                        <a:latin typeface="Arial" panose="020B0604020202020204" pitchFamily="34" charset="0"/>
                        <a:cs typeface="Arial" panose="020B0604020202020204" pitchFamily="34" charset="0"/>
                      </a:endParaRPr>
                    </a:p>
                  </a:txBody>
                  <a:tcPr/>
                </a:tc>
                <a:tc>
                  <a:txBody>
                    <a:bodyPr/>
                    <a:lstStyle/>
                    <a:p>
                      <a:pPr algn="ctr"/>
                      <a:r>
                        <a:rPr lang="tr-TR" b="0" dirty="0"/>
                        <a:t>90</a:t>
                      </a:r>
                    </a:p>
                  </a:txBody>
                  <a:tcPr/>
                </a:tc>
                <a:tc>
                  <a:txBody>
                    <a:bodyPr/>
                    <a:lstStyle/>
                    <a:p>
                      <a:r>
                        <a:rPr lang="tr-TR" dirty="0"/>
                        <a:t>85</a:t>
                      </a:r>
                    </a:p>
                  </a:txBody>
                  <a:tcPr/>
                </a:tc>
                <a:tc>
                  <a:txBody>
                    <a:bodyPr/>
                    <a:lstStyle/>
                    <a:p>
                      <a:r>
                        <a:rPr lang="tr-TR" dirty="0"/>
                        <a:t>90</a:t>
                      </a:r>
                    </a:p>
                  </a:txBody>
                  <a:tcPr/>
                </a:tc>
                <a:tc>
                  <a:txBody>
                    <a:bodyPr/>
                    <a:lstStyle/>
                    <a:p>
                      <a:r>
                        <a:rPr lang="tr-TR" dirty="0"/>
                        <a:t>95</a:t>
                      </a:r>
                    </a:p>
                  </a:txBody>
                  <a:tcPr/>
                </a:tc>
                <a:tc>
                  <a:txBody>
                    <a:bodyPr/>
                    <a:lstStyle/>
                    <a:p>
                      <a:r>
                        <a:rPr lang="tr-TR" dirty="0">
                          <a:solidFill>
                            <a:srgbClr val="FF0000"/>
                          </a:solidFill>
                        </a:rPr>
                        <a:t>90</a:t>
                      </a: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3096514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DEC86F06-D225-B15C-3E9F-7724E67D5ED5}"/>
              </a:ext>
            </a:extLst>
          </p:cNvPr>
          <p:cNvPicPr>
            <a:picLocks noChangeAspect="1"/>
          </p:cNvPicPr>
          <p:nvPr/>
        </p:nvPicPr>
        <p:blipFill>
          <a:blip r:embed="rId2"/>
          <a:stretch>
            <a:fillRect/>
          </a:stretch>
        </p:blipFill>
        <p:spPr>
          <a:xfrm>
            <a:off x="1331639" y="0"/>
            <a:ext cx="6624737" cy="6858000"/>
          </a:xfrm>
          <a:prstGeom prst="rect">
            <a:avLst/>
          </a:prstGeom>
        </p:spPr>
      </p:pic>
    </p:spTree>
    <p:extLst>
      <p:ext uri="{BB962C8B-B14F-4D97-AF65-F5344CB8AC3E}">
        <p14:creationId xmlns:p14="http://schemas.microsoft.com/office/powerpoint/2010/main" val="14459489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solidFill>
            <a:schemeClr val="bg1">
              <a:lumMod val="95000"/>
            </a:schemeClr>
          </a:solidFill>
        </p:spPr>
        <p:txBody>
          <a:bodyPr>
            <a:normAutofit fontScale="55000" lnSpcReduction="20000"/>
          </a:bodyPr>
          <a:lstStyle/>
          <a:p>
            <a:pPr marL="109728" indent="0">
              <a:buNone/>
            </a:pPr>
            <a:endParaRPr lang="tr-TR" dirty="0"/>
          </a:p>
          <a:p>
            <a:endParaRPr lang="tr-TR" dirty="0"/>
          </a:p>
          <a:p>
            <a:r>
              <a:rPr lang="tr-TR" sz="2900" b="1" dirty="0">
                <a:latin typeface="Arial" panose="020B0604020202020204" pitchFamily="34" charset="0"/>
                <a:cs typeface="Arial" panose="020B0604020202020204" pitchFamily="34" charset="0"/>
              </a:rPr>
              <a:t>Öğrenciye her dersten bir dönem puanı verilir</a:t>
            </a:r>
            <a:r>
              <a:rPr lang="tr-TR" sz="2900" dirty="0">
                <a:latin typeface="Arial" panose="020B0604020202020204" pitchFamily="34" charset="0"/>
                <a:cs typeface="Arial" panose="020B0604020202020204" pitchFamily="34" charset="0"/>
              </a:rPr>
              <a:t>.</a:t>
            </a:r>
          </a:p>
          <a:p>
            <a:endParaRPr lang="tr-TR" sz="2900" dirty="0">
              <a:latin typeface="Arial" panose="020B0604020202020204" pitchFamily="34" charset="0"/>
              <a:cs typeface="Arial" panose="020B0604020202020204" pitchFamily="34" charset="0"/>
            </a:endParaRPr>
          </a:p>
          <a:p>
            <a:r>
              <a:rPr lang="tr-TR" sz="2900" dirty="0">
                <a:latin typeface="Arial" panose="020B0604020202020204" pitchFamily="34" charset="0"/>
                <a:cs typeface="Arial" panose="020B0604020202020204" pitchFamily="34" charset="0"/>
              </a:rPr>
              <a:t>Yabancı dil dersinde öğrencilere </a:t>
            </a:r>
            <a:r>
              <a:rPr lang="tr-TR" sz="2900" b="1" dirty="0">
                <a:latin typeface="Arial" panose="020B0604020202020204" pitchFamily="34" charset="0"/>
                <a:cs typeface="Arial" panose="020B0604020202020204" pitchFamily="34" charset="0"/>
              </a:rPr>
              <a:t>dinleme, konuşma, okuma ve yazma becerilerinin kazandırılması esastır</a:t>
            </a:r>
            <a:r>
              <a:rPr lang="tr-TR" sz="2900" dirty="0">
                <a:latin typeface="Arial" panose="020B0604020202020204" pitchFamily="34" charset="0"/>
                <a:cs typeface="Arial" panose="020B0604020202020204" pitchFamily="34" charset="0"/>
              </a:rPr>
              <a:t>. Bilgi ve beceriler, çeşitli ölçme araçlarından yararlanılarak özelliğine göre yazılı veya uygulamalı sınavlar, performans çalışmaları ve projeyle değerlendirilir. Dersin birden fazla öğretmen tarafından okutulması durumunda verilen puanların ağırlıklı ortalamasına göre yabancı dil dersinin dönem puanı belirlenir. Gerektiğinde zümre öğretmenler kurulu kararıyla becerilerin değerlendirilmesi ortak yapılabilir.</a:t>
            </a:r>
          </a:p>
          <a:p>
            <a:endParaRPr lang="tr-TR" sz="2900" dirty="0">
              <a:latin typeface="Arial" panose="020B0604020202020204" pitchFamily="34" charset="0"/>
              <a:cs typeface="Arial" panose="020B0604020202020204" pitchFamily="34" charset="0"/>
            </a:endParaRPr>
          </a:p>
          <a:p>
            <a:r>
              <a:rPr lang="tr-TR" sz="2900" dirty="0">
                <a:latin typeface="Arial" panose="020B0604020202020204" pitchFamily="34" charset="0"/>
                <a:cs typeface="Arial" panose="020B0604020202020204" pitchFamily="34" charset="0"/>
              </a:rPr>
              <a:t>Beden eğitimi dersinde </a:t>
            </a:r>
            <a:r>
              <a:rPr lang="tr-TR" sz="2900" b="1" dirty="0">
                <a:latin typeface="Arial" panose="020B0604020202020204" pitchFamily="34" charset="0"/>
                <a:cs typeface="Arial" panose="020B0604020202020204" pitchFamily="34" charset="0"/>
              </a:rPr>
              <a:t>sağlık durumları veya engelleri nedeniyle bazı etkinliklere katılamayacak durumda olan öğrenciler resmî ya da özel sağlık kurum ve kuruluşlarındaki bir doktordan rapor almak zorundadır</a:t>
            </a:r>
            <a:r>
              <a:rPr lang="tr-TR" sz="2900" dirty="0">
                <a:latin typeface="Arial" panose="020B0604020202020204" pitchFamily="34" charset="0"/>
                <a:cs typeface="Arial" panose="020B0604020202020204" pitchFamily="34" charset="0"/>
              </a:rPr>
              <a:t>. Raporda, öğrencilerin sağlık durumlarının veya engellerinin beden eğitimi etkinliklerinden hangisine geçici ya da sürekli olarak engel oluşturduğunun açıklanması gerekir. </a:t>
            </a:r>
            <a:r>
              <a:rPr lang="tr-TR" sz="2900" b="1" dirty="0">
                <a:latin typeface="Arial" panose="020B0604020202020204" pitchFamily="34" charset="0"/>
                <a:cs typeface="Arial" panose="020B0604020202020204" pitchFamily="34" charset="0"/>
              </a:rPr>
              <a:t>Rapora göre beden eğitimi dersinin bazı uygulamalı etkinliklerinden muaf tutulanlar, sadece teorik bilgilere ve uygun etkinliklere; bütün uygulamalı etkinliklerden muaf tutulanlar ise sadece teorik bilgilere göre değerlendirilir.</a:t>
            </a:r>
          </a:p>
          <a:p>
            <a:r>
              <a:rPr lang="tr-TR" sz="2900" dirty="0">
                <a:latin typeface="Arial" panose="020B0604020202020204" pitchFamily="34" charset="0"/>
                <a:cs typeface="Arial" panose="020B0604020202020204" pitchFamily="34" charset="0"/>
              </a:rPr>
              <a:t> </a:t>
            </a:r>
          </a:p>
        </p:txBody>
      </p:sp>
      <p:sp>
        <p:nvSpPr>
          <p:cNvPr id="3" name="Başlık 2"/>
          <p:cNvSpPr>
            <a:spLocks noGrp="1"/>
          </p:cNvSpPr>
          <p:nvPr>
            <p:ph type="title"/>
          </p:nvPr>
        </p:nvSpPr>
        <p:spPr>
          <a:solidFill>
            <a:schemeClr val="bg2"/>
          </a:solidFill>
        </p:spPr>
        <p:txBody>
          <a:bodyPr/>
          <a:lstStyle/>
          <a:p>
            <a:pPr algn="ctr"/>
            <a:r>
              <a:rPr lang="tr-TR" dirty="0">
                <a:solidFill>
                  <a:schemeClr val="tx1"/>
                </a:solidFill>
                <a:effectLst/>
                <a:latin typeface="Arial" panose="020B0604020202020204" pitchFamily="34" charset="0"/>
                <a:cs typeface="Arial" panose="020B0604020202020204" pitchFamily="34" charset="0"/>
              </a:rPr>
              <a:t>Dönem Puanı</a:t>
            </a:r>
            <a:endParaRPr lang="tr-TR" dirty="0">
              <a:solidFill>
                <a:schemeClr val="tx1"/>
              </a:solidFill>
            </a:endParaRPr>
          </a:p>
        </p:txBody>
      </p:sp>
    </p:spTree>
    <p:extLst>
      <p:ext uri="{BB962C8B-B14F-4D97-AF65-F5344CB8AC3E}">
        <p14:creationId xmlns:p14="http://schemas.microsoft.com/office/powerpoint/2010/main" val="13577477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solidFill>
            <a:schemeClr val="bg1">
              <a:lumMod val="95000"/>
            </a:schemeClr>
          </a:solidFill>
        </p:spPr>
        <p:txBody>
          <a:bodyPr>
            <a:normAutofit/>
          </a:bodyPr>
          <a:lstStyle/>
          <a:p>
            <a:endParaRPr lang="tr-TR" sz="1600" dirty="0">
              <a:latin typeface="Arial" panose="020B0604020202020204" pitchFamily="34" charset="0"/>
              <a:cs typeface="Arial" panose="020B0604020202020204" pitchFamily="34" charset="0"/>
            </a:endParaRPr>
          </a:p>
          <a:p>
            <a:r>
              <a:rPr lang="tr-TR" sz="1400" dirty="0">
                <a:latin typeface="Arial" panose="020B0604020202020204" pitchFamily="34" charset="0"/>
                <a:cs typeface="Arial" panose="020B0604020202020204" pitchFamily="34" charset="0"/>
              </a:rPr>
              <a:t>Bir dersin yılsonu puanı;</a:t>
            </a:r>
          </a:p>
          <a:p>
            <a:endParaRPr lang="tr-TR" sz="1400" dirty="0">
              <a:latin typeface="Arial" panose="020B0604020202020204" pitchFamily="34" charset="0"/>
              <a:cs typeface="Arial" panose="020B0604020202020204" pitchFamily="34" charset="0"/>
            </a:endParaRPr>
          </a:p>
          <a:p>
            <a:r>
              <a:rPr lang="tr-TR" sz="1400" b="1" dirty="0">
                <a:latin typeface="Arial" panose="020B0604020202020204" pitchFamily="34" charset="0"/>
                <a:cs typeface="Arial" panose="020B0604020202020204" pitchFamily="34" charset="0"/>
              </a:rPr>
              <a:t>Birinci ve ikinci dönem puanlarının </a:t>
            </a:r>
            <a:r>
              <a:rPr lang="tr-TR" sz="1400" dirty="0">
                <a:latin typeface="Arial" panose="020B0604020202020204" pitchFamily="34" charset="0"/>
                <a:cs typeface="Arial" panose="020B0604020202020204" pitchFamily="34" charset="0"/>
              </a:rPr>
              <a:t>aritmetik ortalamasıdır.</a:t>
            </a:r>
          </a:p>
          <a:p>
            <a:endParaRPr lang="tr-TR" sz="1400" dirty="0">
              <a:latin typeface="Arial" panose="020B0604020202020204" pitchFamily="34" charset="0"/>
              <a:cs typeface="Arial" panose="020B0604020202020204" pitchFamily="34" charset="0"/>
            </a:endParaRPr>
          </a:p>
          <a:p>
            <a:r>
              <a:rPr lang="tr-TR" sz="1400" dirty="0">
                <a:latin typeface="Arial" panose="020B0604020202020204" pitchFamily="34" charset="0"/>
                <a:cs typeface="Arial" panose="020B0604020202020204" pitchFamily="34" charset="0"/>
              </a:rPr>
              <a:t> Bir dönem puanının bulunmaması hâlinde </a:t>
            </a:r>
            <a:r>
              <a:rPr lang="tr-TR" sz="1400" b="1" dirty="0">
                <a:latin typeface="Arial" panose="020B0604020202020204" pitchFamily="34" charset="0"/>
                <a:cs typeface="Arial" panose="020B0604020202020204" pitchFamily="34" charset="0"/>
              </a:rPr>
              <a:t>dönem puanı ile telafi programı sonunda belirlenen puanın aritmetik ortalaması; iki dönem puanının bulunmaması hâlinde ise telafi programı sonunda belirlenen puandır</a:t>
            </a:r>
            <a:r>
              <a:rPr lang="tr-TR" sz="1400" dirty="0">
                <a:latin typeface="Arial" panose="020B0604020202020204" pitchFamily="34" charset="0"/>
                <a:cs typeface="Arial" panose="020B0604020202020204" pitchFamily="34" charset="0"/>
              </a:rPr>
              <a:t>.</a:t>
            </a:r>
          </a:p>
          <a:p>
            <a:pPr marL="109728" indent="0">
              <a:buNone/>
            </a:pPr>
            <a:endParaRPr lang="tr-TR" sz="1400" dirty="0">
              <a:latin typeface="Arial" panose="020B0604020202020204" pitchFamily="34" charset="0"/>
              <a:cs typeface="Arial" panose="020B0604020202020204" pitchFamily="34" charset="0"/>
            </a:endParaRPr>
          </a:p>
          <a:p>
            <a:r>
              <a:rPr lang="tr-TR" sz="1400" dirty="0">
                <a:latin typeface="Arial" panose="020B0604020202020204" pitchFamily="34" charset="0"/>
                <a:cs typeface="Arial" panose="020B0604020202020204" pitchFamily="34" charset="0"/>
              </a:rPr>
              <a:t>Sorumluluk sınavına giren öğrencilerin sınavına girdikleri dersin yılsonu puanı, o dersin </a:t>
            </a:r>
            <a:r>
              <a:rPr lang="tr-TR" sz="1400" b="1" dirty="0">
                <a:latin typeface="Arial" panose="020B0604020202020204" pitchFamily="34" charset="0"/>
                <a:cs typeface="Arial" panose="020B0604020202020204" pitchFamily="34" charset="0"/>
              </a:rPr>
              <a:t>yılsonu puanı ile sorumluluk sınavından alınan puanın aritmetik ortalamasıdır.</a:t>
            </a:r>
          </a:p>
          <a:p>
            <a:endParaRPr lang="tr-TR" sz="1400" dirty="0">
              <a:latin typeface="Arial" panose="020B0604020202020204" pitchFamily="34" charset="0"/>
              <a:cs typeface="Arial" panose="020B0604020202020204" pitchFamily="34" charset="0"/>
            </a:endParaRPr>
          </a:p>
          <a:p>
            <a:r>
              <a:rPr lang="tr-TR" sz="1400" dirty="0">
                <a:latin typeface="Arial" panose="020B0604020202020204" pitchFamily="34" charset="0"/>
                <a:cs typeface="Arial" panose="020B0604020202020204" pitchFamily="34" charset="0"/>
              </a:rPr>
              <a:t>Dönem puanlarının aritmetik ortalaması hesaplanırken bölme işlemi virgülden sonra </a:t>
            </a:r>
            <a:r>
              <a:rPr lang="tr-TR" sz="1400" b="1" u="sng" dirty="0">
                <a:latin typeface="Arial" panose="020B0604020202020204" pitchFamily="34" charset="0"/>
                <a:cs typeface="Arial" panose="020B0604020202020204" pitchFamily="34" charset="0"/>
              </a:rPr>
              <a:t>dört basamak</a:t>
            </a:r>
            <a:r>
              <a:rPr lang="tr-TR" sz="1400" b="1" dirty="0">
                <a:latin typeface="Arial" panose="020B0604020202020204" pitchFamily="34" charset="0"/>
                <a:cs typeface="Arial" panose="020B0604020202020204" pitchFamily="34" charset="0"/>
              </a:rPr>
              <a:t> yürütülür</a:t>
            </a:r>
            <a:r>
              <a:rPr lang="tr-TR" sz="1400" dirty="0">
                <a:latin typeface="Arial" panose="020B0604020202020204" pitchFamily="34" charset="0"/>
                <a:cs typeface="Arial" panose="020B0604020202020204" pitchFamily="34" charset="0"/>
              </a:rPr>
              <a:t>.</a:t>
            </a:r>
          </a:p>
          <a:p>
            <a:pPr marL="109728" indent="0">
              <a:buNone/>
            </a:pPr>
            <a:endParaRPr lang="tr-TR" sz="1400" dirty="0">
              <a:latin typeface="Arial" panose="020B0604020202020204" pitchFamily="34" charset="0"/>
              <a:cs typeface="Arial" panose="020B0604020202020204" pitchFamily="34" charset="0"/>
            </a:endParaRPr>
          </a:p>
          <a:p>
            <a:r>
              <a:rPr lang="tr-TR" sz="1400" b="1" dirty="0">
                <a:latin typeface="Arial" panose="020B0604020202020204" pitchFamily="34" charset="0"/>
                <a:cs typeface="Arial" panose="020B0604020202020204" pitchFamily="34" charset="0"/>
              </a:rPr>
              <a:t>Örnek: Bir öğrencimizin matematik dersi yıl sonu puanı (80+90/2=85)</a:t>
            </a:r>
          </a:p>
          <a:p>
            <a:endParaRPr lang="tr-TR" sz="1600" dirty="0">
              <a:latin typeface="Arial" panose="020B0604020202020204" pitchFamily="34" charset="0"/>
              <a:cs typeface="Arial" panose="020B0604020202020204" pitchFamily="34" charset="0"/>
            </a:endParaRPr>
          </a:p>
          <a:p>
            <a:endParaRPr lang="tr-TR" sz="1600" dirty="0">
              <a:latin typeface="Arial" panose="020B0604020202020204" pitchFamily="34" charset="0"/>
              <a:cs typeface="Arial" panose="020B0604020202020204" pitchFamily="34" charset="0"/>
            </a:endParaRPr>
          </a:p>
        </p:txBody>
      </p:sp>
      <p:sp>
        <p:nvSpPr>
          <p:cNvPr id="3" name="Başlık 2"/>
          <p:cNvSpPr>
            <a:spLocks noGrp="1"/>
          </p:cNvSpPr>
          <p:nvPr>
            <p:ph type="title"/>
          </p:nvPr>
        </p:nvSpPr>
        <p:spPr>
          <a:solidFill>
            <a:schemeClr val="bg2"/>
          </a:solidFill>
        </p:spPr>
        <p:txBody>
          <a:bodyPr/>
          <a:lstStyle/>
          <a:p>
            <a:pPr algn="ctr"/>
            <a:r>
              <a:rPr lang="tr-TR" dirty="0">
                <a:solidFill>
                  <a:schemeClr val="tx1"/>
                </a:solidFill>
                <a:effectLst/>
                <a:latin typeface="Arial" panose="020B0604020202020204" pitchFamily="34" charset="0"/>
                <a:cs typeface="Arial" panose="020B0604020202020204" pitchFamily="34" charset="0"/>
              </a:rPr>
              <a:t>Bir dersin yılsonu puanı</a:t>
            </a:r>
            <a:endParaRPr lang="tr-TR" dirty="0">
              <a:solidFill>
                <a:schemeClr val="tx1"/>
              </a:solidFill>
              <a:latin typeface="Arial" panose="020B0604020202020204" pitchFamily="34" charset="0"/>
              <a:cs typeface="Arial" panose="020B0604020202020204" pitchFamily="34" charset="0"/>
            </a:endParaRPr>
          </a:p>
        </p:txBody>
      </p:sp>
      <p:graphicFrame>
        <p:nvGraphicFramePr>
          <p:cNvPr id="4" name="Tablo 3"/>
          <p:cNvGraphicFramePr>
            <a:graphicFrameLocks noGrp="1"/>
          </p:cNvGraphicFramePr>
          <p:nvPr>
            <p:extLst>
              <p:ext uri="{D42A27DB-BD31-4B8C-83A1-F6EECF244321}">
                <p14:modId xmlns:p14="http://schemas.microsoft.com/office/powerpoint/2010/main" val="1154531117"/>
              </p:ext>
            </p:extLst>
          </p:nvPr>
        </p:nvGraphicFramePr>
        <p:xfrm>
          <a:off x="899592" y="5589240"/>
          <a:ext cx="7488832" cy="819656"/>
        </p:xfrm>
        <a:graphic>
          <a:graphicData uri="http://schemas.openxmlformats.org/drawingml/2006/table">
            <a:tbl>
              <a:tblPr firstRow="1" bandRow="1">
                <a:tableStyleId>{5C22544A-7EE6-4342-B048-85BDC9FD1C3A}</a:tableStyleId>
              </a:tblPr>
              <a:tblGrid>
                <a:gridCol w="1872208">
                  <a:extLst>
                    <a:ext uri="{9D8B030D-6E8A-4147-A177-3AD203B41FA5}">
                      <a16:colId xmlns:a16="http://schemas.microsoft.com/office/drawing/2014/main" val="20000"/>
                    </a:ext>
                  </a:extLst>
                </a:gridCol>
                <a:gridCol w="1872208">
                  <a:extLst>
                    <a:ext uri="{9D8B030D-6E8A-4147-A177-3AD203B41FA5}">
                      <a16:colId xmlns:a16="http://schemas.microsoft.com/office/drawing/2014/main" val="20001"/>
                    </a:ext>
                  </a:extLst>
                </a:gridCol>
                <a:gridCol w="1872208">
                  <a:extLst>
                    <a:ext uri="{9D8B030D-6E8A-4147-A177-3AD203B41FA5}">
                      <a16:colId xmlns:a16="http://schemas.microsoft.com/office/drawing/2014/main" val="20002"/>
                    </a:ext>
                  </a:extLst>
                </a:gridCol>
                <a:gridCol w="1872208">
                  <a:extLst>
                    <a:ext uri="{9D8B030D-6E8A-4147-A177-3AD203B41FA5}">
                      <a16:colId xmlns:a16="http://schemas.microsoft.com/office/drawing/2014/main" val="20003"/>
                    </a:ext>
                  </a:extLst>
                </a:gridCol>
              </a:tblGrid>
              <a:tr h="369770">
                <a:tc>
                  <a:txBody>
                    <a:bodyPr/>
                    <a:lstStyle/>
                    <a:p>
                      <a:r>
                        <a:rPr lang="tr-TR" sz="1600" dirty="0">
                          <a:latin typeface="Arial" panose="020B0604020202020204" pitchFamily="34" charset="0"/>
                          <a:cs typeface="Arial" panose="020B0604020202020204" pitchFamily="34" charset="0"/>
                        </a:rPr>
                        <a:t>Ders</a:t>
                      </a:r>
                    </a:p>
                  </a:txBody>
                  <a:tcPr/>
                </a:tc>
                <a:tc>
                  <a:txBody>
                    <a:bodyPr/>
                    <a:lstStyle/>
                    <a:p>
                      <a:r>
                        <a:rPr lang="tr-TR" sz="1600" dirty="0">
                          <a:latin typeface="Arial" panose="020B0604020202020204" pitchFamily="34" charset="0"/>
                          <a:cs typeface="Arial" panose="020B0604020202020204" pitchFamily="34" charset="0"/>
                        </a:rPr>
                        <a:t>1. Dönem</a:t>
                      </a:r>
                      <a:r>
                        <a:rPr lang="tr-TR" sz="1600" baseline="0" dirty="0">
                          <a:latin typeface="Arial" panose="020B0604020202020204" pitchFamily="34" charset="0"/>
                          <a:cs typeface="Arial" panose="020B0604020202020204" pitchFamily="34" charset="0"/>
                        </a:rPr>
                        <a:t> Puanı</a:t>
                      </a:r>
                      <a:endParaRPr lang="tr-TR" sz="1600" dirty="0">
                        <a:latin typeface="Arial" panose="020B0604020202020204" pitchFamily="34" charset="0"/>
                        <a:cs typeface="Arial" panose="020B0604020202020204" pitchFamily="34" charset="0"/>
                      </a:endParaRPr>
                    </a:p>
                  </a:txBody>
                  <a:tcPr/>
                </a:tc>
                <a:tc>
                  <a:txBody>
                    <a:bodyPr/>
                    <a:lstStyle/>
                    <a:p>
                      <a:r>
                        <a:rPr lang="tr-TR" sz="1600" dirty="0">
                          <a:latin typeface="Arial" panose="020B0604020202020204" pitchFamily="34" charset="0"/>
                          <a:cs typeface="Arial" panose="020B0604020202020204" pitchFamily="34" charset="0"/>
                        </a:rPr>
                        <a:t>2. Dönem</a:t>
                      </a:r>
                      <a:r>
                        <a:rPr lang="tr-TR" sz="1600" baseline="0" dirty="0">
                          <a:latin typeface="Arial" panose="020B0604020202020204" pitchFamily="34" charset="0"/>
                          <a:cs typeface="Arial" panose="020B0604020202020204" pitchFamily="34" charset="0"/>
                        </a:rPr>
                        <a:t> Puanı</a:t>
                      </a:r>
                      <a:endParaRPr lang="tr-TR" sz="1600" dirty="0">
                        <a:latin typeface="Arial" panose="020B0604020202020204" pitchFamily="34" charset="0"/>
                        <a:cs typeface="Arial" panose="020B0604020202020204" pitchFamily="34" charset="0"/>
                      </a:endParaRPr>
                    </a:p>
                  </a:txBody>
                  <a:tcPr/>
                </a:tc>
                <a:tc>
                  <a:txBody>
                    <a:bodyPr/>
                    <a:lstStyle/>
                    <a:p>
                      <a:r>
                        <a:rPr lang="tr-TR" sz="1600" dirty="0">
                          <a:solidFill>
                            <a:srgbClr val="FF0000"/>
                          </a:solidFill>
                          <a:latin typeface="Arial" panose="020B0604020202020204" pitchFamily="34" charset="0"/>
                          <a:cs typeface="Arial" panose="020B0604020202020204" pitchFamily="34" charset="0"/>
                        </a:rPr>
                        <a:t>Yılsonu</a:t>
                      </a:r>
                      <a:r>
                        <a:rPr lang="tr-TR" sz="1600" baseline="0" dirty="0">
                          <a:solidFill>
                            <a:srgbClr val="FF0000"/>
                          </a:solidFill>
                          <a:latin typeface="Arial" panose="020B0604020202020204" pitchFamily="34" charset="0"/>
                          <a:cs typeface="Arial" panose="020B0604020202020204" pitchFamily="34" charset="0"/>
                        </a:rPr>
                        <a:t> Puanı</a:t>
                      </a:r>
                      <a:endParaRPr lang="tr-TR" sz="1600" dirty="0">
                        <a:solidFill>
                          <a:srgbClr val="FF0000"/>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0"/>
                  </a:ext>
                </a:extLst>
              </a:tr>
              <a:tr h="449886">
                <a:tc>
                  <a:txBody>
                    <a:bodyPr/>
                    <a:lstStyle/>
                    <a:p>
                      <a:r>
                        <a:rPr lang="tr-TR" sz="1600" b="1" dirty="0">
                          <a:latin typeface="Arial" panose="020B0604020202020204" pitchFamily="34" charset="0"/>
                          <a:cs typeface="Arial" panose="020B0604020202020204" pitchFamily="34" charset="0"/>
                        </a:rPr>
                        <a:t>MATEMATİK</a:t>
                      </a:r>
                    </a:p>
                  </a:txBody>
                  <a:tcPr/>
                </a:tc>
                <a:tc>
                  <a:txBody>
                    <a:bodyPr/>
                    <a:lstStyle/>
                    <a:p>
                      <a:pPr algn="ctr"/>
                      <a:r>
                        <a:rPr lang="tr-TR" sz="1600" dirty="0">
                          <a:latin typeface="Arial" panose="020B0604020202020204" pitchFamily="34" charset="0"/>
                          <a:cs typeface="Arial" panose="020B0604020202020204" pitchFamily="34" charset="0"/>
                        </a:rPr>
                        <a:t>80</a:t>
                      </a:r>
                    </a:p>
                  </a:txBody>
                  <a:tcPr/>
                </a:tc>
                <a:tc>
                  <a:txBody>
                    <a:bodyPr/>
                    <a:lstStyle/>
                    <a:p>
                      <a:pPr algn="ctr"/>
                      <a:r>
                        <a:rPr lang="tr-TR" sz="1600" dirty="0">
                          <a:latin typeface="Arial" panose="020B0604020202020204" pitchFamily="34" charset="0"/>
                          <a:cs typeface="Arial" panose="020B0604020202020204" pitchFamily="34" charset="0"/>
                        </a:rPr>
                        <a:t>90</a:t>
                      </a:r>
                    </a:p>
                  </a:txBody>
                  <a:tcPr/>
                </a:tc>
                <a:tc>
                  <a:txBody>
                    <a:bodyPr/>
                    <a:lstStyle/>
                    <a:p>
                      <a:pPr algn="ctr"/>
                      <a:r>
                        <a:rPr lang="tr-TR" sz="1600" dirty="0">
                          <a:solidFill>
                            <a:srgbClr val="FF0000"/>
                          </a:solidFill>
                          <a:latin typeface="Arial" panose="020B0604020202020204" pitchFamily="34" charset="0"/>
                          <a:cs typeface="Arial" panose="020B0604020202020204" pitchFamily="34" charset="0"/>
                        </a:rPr>
                        <a:t>85</a:t>
                      </a: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5172747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solidFill>
            <a:schemeClr val="bg1">
              <a:lumMod val="95000"/>
            </a:schemeClr>
          </a:solidFill>
        </p:spPr>
        <p:txBody>
          <a:bodyPr/>
          <a:lstStyle/>
          <a:p>
            <a:endParaRPr lang="tr-TR" dirty="0">
              <a:latin typeface="Arial" panose="020B0604020202020204" pitchFamily="34" charset="0"/>
              <a:cs typeface="Arial" panose="020B0604020202020204" pitchFamily="34" charset="0"/>
            </a:endParaRPr>
          </a:p>
          <a:p>
            <a:r>
              <a:rPr lang="tr-TR" dirty="0">
                <a:latin typeface="Arial" panose="020B0604020202020204" pitchFamily="34" charset="0"/>
                <a:cs typeface="Arial" panose="020B0604020202020204" pitchFamily="34" charset="0"/>
              </a:rPr>
              <a:t>Bir dersin ağırlığı, o dersin </a:t>
            </a:r>
            <a:r>
              <a:rPr lang="tr-TR" b="1" dirty="0">
                <a:latin typeface="Arial" panose="020B0604020202020204" pitchFamily="34" charset="0"/>
                <a:cs typeface="Arial" panose="020B0604020202020204" pitchFamily="34" charset="0"/>
              </a:rPr>
              <a:t>haftalık ders saati sayısına eşittir.</a:t>
            </a:r>
          </a:p>
          <a:p>
            <a:pPr marL="109728" indent="0">
              <a:buNone/>
            </a:pPr>
            <a:endParaRPr lang="tr-TR" dirty="0">
              <a:latin typeface="Arial" panose="020B0604020202020204" pitchFamily="34" charset="0"/>
              <a:cs typeface="Arial" panose="020B0604020202020204" pitchFamily="34" charset="0"/>
            </a:endParaRPr>
          </a:p>
          <a:p>
            <a:r>
              <a:rPr lang="tr-TR" dirty="0">
                <a:latin typeface="Arial" panose="020B0604020202020204" pitchFamily="34" charset="0"/>
                <a:cs typeface="Arial" panose="020B0604020202020204" pitchFamily="34" charset="0"/>
              </a:rPr>
              <a:t> Bir dersin </a:t>
            </a:r>
            <a:r>
              <a:rPr lang="tr-TR" b="1" dirty="0">
                <a:latin typeface="Arial" panose="020B0604020202020204" pitchFamily="34" charset="0"/>
                <a:cs typeface="Arial" panose="020B0604020202020204" pitchFamily="34" charset="0"/>
              </a:rPr>
              <a:t>yıl sonu puanıyla o dersin haftalık ders saati sayısının çarpımından elde edilen puan, o dersin ağırlıklı puanıdır.</a:t>
            </a:r>
          </a:p>
          <a:p>
            <a:pPr marL="109728" indent="0">
              <a:buNone/>
            </a:pPr>
            <a:endParaRPr lang="tr-TR" b="1" dirty="0">
              <a:latin typeface="Arial" panose="020B0604020202020204" pitchFamily="34" charset="0"/>
              <a:cs typeface="Arial" panose="020B0604020202020204" pitchFamily="34" charset="0"/>
            </a:endParaRPr>
          </a:p>
          <a:p>
            <a:pPr marL="109728" indent="0">
              <a:buNone/>
            </a:pPr>
            <a:r>
              <a:rPr lang="tr-TR" sz="2000" b="1" dirty="0">
                <a:latin typeface="Arial" panose="020B0604020202020204" pitchFamily="34" charset="0"/>
                <a:cs typeface="Arial" panose="020B0604020202020204" pitchFamily="34" charset="0"/>
              </a:rPr>
              <a:t>Örnek: </a:t>
            </a:r>
            <a:r>
              <a:rPr lang="tr-TR" sz="1600" b="1" dirty="0">
                <a:latin typeface="Arial" panose="020B0604020202020204" pitchFamily="34" charset="0"/>
                <a:cs typeface="Arial" panose="020B0604020202020204" pitchFamily="34" charset="0"/>
              </a:rPr>
              <a:t>Bir öğrencimizin  matematik dersi ağırlıklı puanı (6x85=510)</a:t>
            </a:r>
          </a:p>
        </p:txBody>
      </p:sp>
      <p:sp>
        <p:nvSpPr>
          <p:cNvPr id="3" name="Başlık 2"/>
          <p:cNvSpPr>
            <a:spLocks noGrp="1"/>
          </p:cNvSpPr>
          <p:nvPr>
            <p:ph type="title"/>
          </p:nvPr>
        </p:nvSpPr>
        <p:spPr>
          <a:solidFill>
            <a:schemeClr val="bg2"/>
          </a:solidFill>
        </p:spPr>
        <p:txBody>
          <a:bodyPr>
            <a:normAutofit fontScale="90000"/>
          </a:bodyPr>
          <a:lstStyle/>
          <a:p>
            <a:pPr algn="ctr"/>
            <a:r>
              <a:rPr lang="tr-TR" dirty="0">
                <a:solidFill>
                  <a:schemeClr val="tx1"/>
                </a:solidFill>
                <a:effectLst/>
                <a:latin typeface="Arial" panose="020B0604020202020204" pitchFamily="34" charset="0"/>
                <a:cs typeface="Arial" panose="020B0604020202020204" pitchFamily="34" charset="0"/>
              </a:rPr>
              <a:t>Bir dersin ağırlığı ve ağırlıklı puanı</a:t>
            </a:r>
            <a:endParaRPr lang="tr-TR" dirty="0">
              <a:solidFill>
                <a:schemeClr val="tx1"/>
              </a:solidFill>
              <a:latin typeface="Arial" panose="020B0604020202020204" pitchFamily="34" charset="0"/>
              <a:cs typeface="Arial" panose="020B0604020202020204" pitchFamily="34" charset="0"/>
            </a:endParaRPr>
          </a:p>
        </p:txBody>
      </p:sp>
      <p:graphicFrame>
        <p:nvGraphicFramePr>
          <p:cNvPr id="4" name="Tablo 3"/>
          <p:cNvGraphicFramePr>
            <a:graphicFrameLocks noGrp="1"/>
          </p:cNvGraphicFramePr>
          <p:nvPr>
            <p:extLst>
              <p:ext uri="{D42A27DB-BD31-4B8C-83A1-F6EECF244321}">
                <p14:modId xmlns:p14="http://schemas.microsoft.com/office/powerpoint/2010/main" val="3768249579"/>
              </p:ext>
            </p:extLst>
          </p:nvPr>
        </p:nvGraphicFramePr>
        <p:xfrm>
          <a:off x="539552" y="5589240"/>
          <a:ext cx="8208912" cy="74168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0000"/>
                    </a:ext>
                  </a:extLst>
                </a:gridCol>
                <a:gridCol w="2004392">
                  <a:extLst>
                    <a:ext uri="{9D8B030D-6E8A-4147-A177-3AD203B41FA5}">
                      <a16:colId xmlns:a16="http://schemas.microsoft.com/office/drawing/2014/main" val="20001"/>
                    </a:ext>
                  </a:extLst>
                </a:gridCol>
                <a:gridCol w="2304256">
                  <a:extLst>
                    <a:ext uri="{9D8B030D-6E8A-4147-A177-3AD203B41FA5}">
                      <a16:colId xmlns:a16="http://schemas.microsoft.com/office/drawing/2014/main" val="20002"/>
                    </a:ext>
                  </a:extLst>
                </a:gridCol>
                <a:gridCol w="2376264">
                  <a:extLst>
                    <a:ext uri="{9D8B030D-6E8A-4147-A177-3AD203B41FA5}">
                      <a16:colId xmlns:a16="http://schemas.microsoft.com/office/drawing/2014/main" val="20003"/>
                    </a:ext>
                  </a:extLst>
                </a:gridCol>
              </a:tblGrid>
              <a:tr h="370840">
                <a:tc>
                  <a:txBody>
                    <a:bodyPr/>
                    <a:lstStyle/>
                    <a:p>
                      <a:r>
                        <a:rPr lang="tr-TR" sz="1600" dirty="0">
                          <a:latin typeface="Arial" panose="020B0604020202020204" pitchFamily="34" charset="0"/>
                          <a:cs typeface="Arial" panose="020B0604020202020204" pitchFamily="34" charset="0"/>
                        </a:rPr>
                        <a:t>Ders</a:t>
                      </a:r>
                    </a:p>
                  </a:txBody>
                  <a:tcPr/>
                </a:tc>
                <a:tc>
                  <a:txBody>
                    <a:bodyPr/>
                    <a:lstStyle/>
                    <a:p>
                      <a:r>
                        <a:rPr lang="tr-TR" sz="1600" dirty="0">
                          <a:latin typeface="Arial" panose="020B0604020202020204" pitchFamily="34" charset="0"/>
                          <a:cs typeface="Arial" panose="020B0604020202020204" pitchFamily="34" charset="0"/>
                        </a:rPr>
                        <a:t>Haftalık</a:t>
                      </a:r>
                      <a:r>
                        <a:rPr lang="tr-TR" sz="1600" baseline="0" dirty="0">
                          <a:latin typeface="Arial" panose="020B0604020202020204" pitchFamily="34" charset="0"/>
                          <a:cs typeface="Arial" panose="020B0604020202020204" pitchFamily="34" charset="0"/>
                        </a:rPr>
                        <a:t> ders saati</a:t>
                      </a:r>
                      <a:endParaRPr lang="tr-TR" sz="1600" dirty="0">
                        <a:latin typeface="Arial" panose="020B0604020202020204" pitchFamily="34" charset="0"/>
                        <a:cs typeface="Arial" panose="020B0604020202020204" pitchFamily="34" charset="0"/>
                      </a:endParaRPr>
                    </a:p>
                  </a:txBody>
                  <a:tcPr/>
                </a:tc>
                <a:tc>
                  <a:txBody>
                    <a:bodyPr/>
                    <a:lstStyle/>
                    <a:p>
                      <a:r>
                        <a:rPr lang="tr-TR" sz="1600" dirty="0">
                          <a:latin typeface="Arial" panose="020B0604020202020204" pitchFamily="34" charset="0"/>
                          <a:cs typeface="Arial" panose="020B0604020202020204" pitchFamily="34" charset="0"/>
                        </a:rPr>
                        <a:t>Dersin</a:t>
                      </a:r>
                      <a:r>
                        <a:rPr lang="tr-TR" sz="1600" baseline="0" dirty="0">
                          <a:latin typeface="Arial" panose="020B0604020202020204" pitchFamily="34" charset="0"/>
                          <a:cs typeface="Arial" panose="020B0604020202020204" pitchFamily="34" charset="0"/>
                        </a:rPr>
                        <a:t> </a:t>
                      </a:r>
                      <a:r>
                        <a:rPr lang="tr-TR" sz="1600" dirty="0">
                          <a:latin typeface="Arial" panose="020B0604020202020204" pitchFamily="34" charset="0"/>
                          <a:cs typeface="Arial" panose="020B0604020202020204" pitchFamily="34" charset="0"/>
                        </a:rPr>
                        <a:t>Yılsonu</a:t>
                      </a:r>
                      <a:r>
                        <a:rPr lang="tr-TR" sz="1600" baseline="0" dirty="0">
                          <a:latin typeface="Arial" panose="020B0604020202020204" pitchFamily="34" charset="0"/>
                          <a:cs typeface="Arial" panose="020B0604020202020204" pitchFamily="34" charset="0"/>
                        </a:rPr>
                        <a:t> Puanı</a:t>
                      </a:r>
                      <a:endParaRPr lang="tr-TR" sz="1600" dirty="0">
                        <a:latin typeface="Arial" panose="020B0604020202020204" pitchFamily="34" charset="0"/>
                        <a:cs typeface="Arial" panose="020B0604020202020204" pitchFamily="34" charset="0"/>
                      </a:endParaRPr>
                    </a:p>
                  </a:txBody>
                  <a:tcPr/>
                </a:tc>
                <a:tc>
                  <a:txBody>
                    <a:bodyPr/>
                    <a:lstStyle/>
                    <a:p>
                      <a:r>
                        <a:rPr lang="tr-TR" sz="1600" dirty="0">
                          <a:solidFill>
                            <a:srgbClr val="FF0000"/>
                          </a:solidFill>
                          <a:latin typeface="Arial" panose="020B0604020202020204" pitchFamily="34" charset="0"/>
                          <a:cs typeface="Arial" panose="020B0604020202020204" pitchFamily="34" charset="0"/>
                        </a:rPr>
                        <a:t> Dersin</a:t>
                      </a:r>
                      <a:r>
                        <a:rPr lang="tr-TR" sz="1600" baseline="0" dirty="0">
                          <a:solidFill>
                            <a:srgbClr val="FF0000"/>
                          </a:solidFill>
                          <a:latin typeface="Arial" panose="020B0604020202020204" pitchFamily="34" charset="0"/>
                          <a:cs typeface="Arial" panose="020B0604020202020204" pitchFamily="34" charset="0"/>
                        </a:rPr>
                        <a:t> Ağırlıklı Puanı</a:t>
                      </a:r>
                      <a:endParaRPr lang="tr-TR" sz="1600" dirty="0">
                        <a:solidFill>
                          <a:srgbClr val="FF0000"/>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0"/>
                  </a:ext>
                </a:extLst>
              </a:tr>
              <a:tr h="370840">
                <a:tc>
                  <a:txBody>
                    <a:bodyPr/>
                    <a:lstStyle/>
                    <a:p>
                      <a:r>
                        <a:rPr lang="tr-TR" sz="1600" b="1" dirty="0">
                          <a:latin typeface="Arial" panose="020B0604020202020204" pitchFamily="34" charset="0"/>
                          <a:cs typeface="Arial" panose="020B0604020202020204" pitchFamily="34" charset="0"/>
                        </a:rPr>
                        <a:t>MATEMATİK</a:t>
                      </a:r>
                    </a:p>
                  </a:txBody>
                  <a:tcPr/>
                </a:tc>
                <a:tc>
                  <a:txBody>
                    <a:bodyPr/>
                    <a:lstStyle/>
                    <a:p>
                      <a:pPr algn="ctr"/>
                      <a:r>
                        <a:rPr lang="tr-TR" sz="1600" dirty="0">
                          <a:latin typeface="Arial" panose="020B0604020202020204" pitchFamily="34" charset="0"/>
                          <a:cs typeface="Arial" panose="020B0604020202020204" pitchFamily="34" charset="0"/>
                        </a:rPr>
                        <a:t>6</a:t>
                      </a:r>
                    </a:p>
                  </a:txBody>
                  <a:tcPr/>
                </a:tc>
                <a:tc>
                  <a:txBody>
                    <a:bodyPr/>
                    <a:lstStyle/>
                    <a:p>
                      <a:pPr algn="ctr"/>
                      <a:r>
                        <a:rPr lang="tr-TR" sz="1600" dirty="0">
                          <a:latin typeface="Arial" panose="020B0604020202020204" pitchFamily="34" charset="0"/>
                          <a:cs typeface="Arial" panose="020B0604020202020204" pitchFamily="34" charset="0"/>
                        </a:rPr>
                        <a:t>85</a:t>
                      </a:r>
                    </a:p>
                  </a:txBody>
                  <a:tcPr/>
                </a:tc>
                <a:tc>
                  <a:txBody>
                    <a:bodyPr/>
                    <a:lstStyle/>
                    <a:p>
                      <a:pPr algn="ctr"/>
                      <a:r>
                        <a:rPr lang="tr-TR" sz="1600" dirty="0">
                          <a:solidFill>
                            <a:srgbClr val="FF0000"/>
                          </a:solidFill>
                          <a:latin typeface="Arial" panose="020B0604020202020204" pitchFamily="34" charset="0"/>
                          <a:cs typeface="Arial" panose="020B0604020202020204" pitchFamily="34" charset="0"/>
                        </a:rPr>
                        <a:t>510</a:t>
                      </a: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4340395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395536" y="1556792"/>
            <a:ext cx="8229600" cy="4525963"/>
          </a:xfrm>
          <a:solidFill>
            <a:schemeClr val="bg1">
              <a:lumMod val="95000"/>
            </a:schemeClr>
          </a:solidFill>
        </p:spPr>
        <p:txBody>
          <a:bodyPr>
            <a:normAutofit/>
          </a:bodyPr>
          <a:lstStyle/>
          <a:p>
            <a:endParaRPr lang="tr-TR" sz="2000" dirty="0">
              <a:latin typeface="Arial" panose="020B0604020202020204" pitchFamily="34" charset="0"/>
              <a:cs typeface="Arial" panose="020B0604020202020204" pitchFamily="34" charset="0"/>
            </a:endParaRPr>
          </a:p>
          <a:p>
            <a:r>
              <a:rPr lang="tr-TR" sz="2000" dirty="0">
                <a:latin typeface="Arial" panose="020B0604020202020204" pitchFamily="34" charset="0"/>
                <a:cs typeface="Arial" panose="020B0604020202020204" pitchFamily="34" charset="0"/>
              </a:rPr>
              <a:t>Öğrencinin yılsonu başarı puanı, </a:t>
            </a:r>
            <a:r>
              <a:rPr lang="tr-TR" sz="2000" b="1" dirty="0">
                <a:latin typeface="Arial" panose="020B0604020202020204" pitchFamily="34" charset="0"/>
                <a:cs typeface="Arial" panose="020B0604020202020204" pitchFamily="34" charset="0"/>
              </a:rPr>
              <a:t>derslerin ağırlıklı puanları toplamının bu derslerin haftalık ders saatleri toplamına bölümüyle elde edilen puandır. </a:t>
            </a:r>
          </a:p>
          <a:p>
            <a:endParaRPr lang="tr-TR" sz="2000" b="1" dirty="0">
              <a:latin typeface="Arial" panose="020B0604020202020204" pitchFamily="34" charset="0"/>
              <a:cs typeface="Arial" panose="020B0604020202020204" pitchFamily="34" charset="0"/>
            </a:endParaRPr>
          </a:p>
          <a:p>
            <a:r>
              <a:rPr lang="tr-TR" sz="2000" dirty="0">
                <a:latin typeface="Arial" panose="020B0604020202020204" pitchFamily="34" charset="0"/>
                <a:cs typeface="Arial" panose="020B0604020202020204" pitchFamily="34" charset="0"/>
              </a:rPr>
              <a:t>Yılsonu başarı puanı hesaplanırken bölme işlemi, virgülden sonra  </a:t>
            </a:r>
            <a:r>
              <a:rPr lang="tr-TR" sz="2000" u="sng" dirty="0">
                <a:latin typeface="Arial" panose="020B0604020202020204" pitchFamily="34" charset="0"/>
                <a:cs typeface="Arial" panose="020B0604020202020204" pitchFamily="34" charset="0"/>
              </a:rPr>
              <a:t>dört basamak</a:t>
            </a:r>
            <a:r>
              <a:rPr lang="tr-TR" sz="2000" dirty="0">
                <a:latin typeface="Arial" panose="020B0604020202020204" pitchFamily="34" charset="0"/>
                <a:cs typeface="Arial" panose="020B0604020202020204" pitchFamily="34" charset="0"/>
              </a:rPr>
              <a:t> yürütülür.</a:t>
            </a:r>
          </a:p>
          <a:p>
            <a:pPr marL="109728" indent="0">
              <a:buNone/>
            </a:pPr>
            <a:endParaRPr lang="tr-TR" sz="2000" dirty="0">
              <a:latin typeface="Arial" panose="020B0604020202020204" pitchFamily="34" charset="0"/>
              <a:cs typeface="Arial" panose="020B0604020202020204" pitchFamily="34" charset="0"/>
            </a:endParaRPr>
          </a:p>
          <a:p>
            <a:r>
              <a:rPr lang="tr-TR" sz="2000" dirty="0">
                <a:latin typeface="Arial" panose="020B0604020202020204" pitchFamily="34" charset="0"/>
                <a:cs typeface="Arial" panose="020B0604020202020204" pitchFamily="34" charset="0"/>
              </a:rPr>
              <a:t>Yılsonu başarı puanı, </a:t>
            </a:r>
            <a:r>
              <a:rPr lang="tr-TR" sz="2000" b="1" dirty="0">
                <a:latin typeface="Arial" panose="020B0604020202020204" pitchFamily="34" charset="0"/>
                <a:cs typeface="Arial" panose="020B0604020202020204" pitchFamily="34" charset="0"/>
              </a:rPr>
              <a:t>mezuniyet puanının hesaplanmasında esas </a:t>
            </a:r>
            <a:r>
              <a:rPr lang="tr-TR" sz="2000" dirty="0">
                <a:latin typeface="Arial" panose="020B0604020202020204" pitchFamily="34" charset="0"/>
                <a:cs typeface="Arial" panose="020B0604020202020204" pitchFamily="34" charset="0"/>
              </a:rPr>
              <a:t>alınır.</a:t>
            </a:r>
            <a:endParaRPr lang="tr-TR" sz="2400" dirty="0">
              <a:latin typeface="Arial" panose="020B0604020202020204" pitchFamily="34" charset="0"/>
              <a:cs typeface="Arial" panose="020B0604020202020204" pitchFamily="34" charset="0"/>
            </a:endParaRPr>
          </a:p>
          <a:p>
            <a:endParaRPr lang="tr-TR" dirty="0"/>
          </a:p>
        </p:txBody>
      </p:sp>
      <p:sp>
        <p:nvSpPr>
          <p:cNvPr id="3" name="Başlık 2"/>
          <p:cNvSpPr>
            <a:spLocks noGrp="1"/>
          </p:cNvSpPr>
          <p:nvPr>
            <p:ph type="title"/>
          </p:nvPr>
        </p:nvSpPr>
        <p:spPr>
          <a:xfrm>
            <a:off x="539552" y="188640"/>
            <a:ext cx="8229600" cy="1143000"/>
          </a:xfrm>
          <a:solidFill>
            <a:schemeClr val="bg2"/>
          </a:solidFill>
        </p:spPr>
        <p:txBody>
          <a:bodyPr>
            <a:normAutofit fontScale="90000"/>
          </a:bodyPr>
          <a:lstStyle/>
          <a:p>
            <a:pPr algn="ctr"/>
            <a:br>
              <a:rPr lang="tr-TR" dirty="0">
                <a:effectLst/>
              </a:rPr>
            </a:br>
            <a:br>
              <a:rPr lang="tr-TR" dirty="0">
                <a:effectLst/>
              </a:rPr>
            </a:br>
            <a:r>
              <a:rPr lang="tr-TR" dirty="0">
                <a:solidFill>
                  <a:schemeClr val="tx1"/>
                </a:solidFill>
                <a:effectLst/>
                <a:latin typeface="Arial" panose="020B0604020202020204" pitchFamily="34" charset="0"/>
                <a:cs typeface="Arial" panose="020B0604020202020204" pitchFamily="34" charset="0"/>
              </a:rPr>
              <a:t>Yılsonu başarı puanı</a:t>
            </a:r>
            <a:br>
              <a:rPr lang="tr-TR" b="0" dirty="0">
                <a:effectLst/>
              </a:rPr>
            </a:br>
            <a:br>
              <a:rPr lang="tr-TR" dirty="0"/>
            </a:br>
            <a:endParaRPr lang="tr-TR" dirty="0"/>
          </a:p>
        </p:txBody>
      </p:sp>
    </p:spTree>
    <p:extLst>
      <p:ext uri="{BB962C8B-B14F-4D97-AF65-F5344CB8AC3E}">
        <p14:creationId xmlns:p14="http://schemas.microsoft.com/office/powerpoint/2010/main" val="3503979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1"/>
            <p:extLst>
              <p:ext uri="{D42A27DB-BD31-4B8C-83A1-F6EECF244321}">
                <p14:modId xmlns:p14="http://schemas.microsoft.com/office/powerpoint/2010/main" val="2722568268"/>
              </p:ext>
            </p:extLst>
          </p:nvPr>
        </p:nvGraphicFramePr>
        <p:xfrm>
          <a:off x="179512" y="332656"/>
          <a:ext cx="8568952" cy="6431280"/>
        </p:xfrm>
        <a:graphic>
          <a:graphicData uri="http://schemas.openxmlformats.org/drawingml/2006/table">
            <a:tbl>
              <a:tblPr firstRow="1" bandRow="1">
                <a:tableStyleId>{5C22544A-7EE6-4342-B048-85BDC9FD1C3A}</a:tableStyleId>
              </a:tblPr>
              <a:tblGrid>
                <a:gridCol w="2448273">
                  <a:extLst>
                    <a:ext uri="{9D8B030D-6E8A-4147-A177-3AD203B41FA5}">
                      <a16:colId xmlns:a16="http://schemas.microsoft.com/office/drawing/2014/main" val="20000"/>
                    </a:ext>
                  </a:extLst>
                </a:gridCol>
                <a:gridCol w="1440159">
                  <a:extLst>
                    <a:ext uri="{9D8B030D-6E8A-4147-A177-3AD203B41FA5}">
                      <a16:colId xmlns:a16="http://schemas.microsoft.com/office/drawing/2014/main" val="20001"/>
                    </a:ext>
                  </a:extLst>
                </a:gridCol>
                <a:gridCol w="1121342">
                  <a:extLst>
                    <a:ext uri="{9D8B030D-6E8A-4147-A177-3AD203B41FA5}">
                      <a16:colId xmlns:a16="http://schemas.microsoft.com/office/drawing/2014/main" val="20002"/>
                    </a:ext>
                  </a:extLst>
                </a:gridCol>
                <a:gridCol w="1645920">
                  <a:extLst>
                    <a:ext uri="{9D8B030D-6E8A-4147-A177-3AD203B41FA5}">
                      <a16:colId xmlns:a16="http://schemas.microsoft.com/office/drawing/2014/main" val="20003"/>
                    </a:ext>
                  </a:extLst>
                </a:gridCol>
                <a:gridCol w="1913258">
                  <a:extLst>
                    <a:ext uri="{9D8B030D-6E8A-4147-A177-3AD203B41FA5}">
                      <a16:colId xmlns:a16="http://schemas.microsoft.com/office/drawing/2014/main" val="20004"/>
                    </a:ext>
                  </a:extLst>
                </a:gridCol>
              </a:tblGrid>
              <a:tr h="576064">
                <a:tc>
                  <a:txBody>
                    <a:bodyPr/>
                    <a:lstStyle/>
                    <a:p>
                      <a:r>
                        <a:rPr lang="tr-TR" sz="1600" dirty="0">
                          <a:latin typeface="Arial" panose="020B0604020202020204" pitchFamily="34" charset="0"/>
                          <a:cs typeface="Arial" panose="020B0604020202020204" pitchFamily="34" charset="0"/>
                        </a:rPr>
                        <a:t>Dersler</a:t>
                      </a:r>
                    </a:p>
                  </a:txBody>
                  <a:tcPr/>
                </a:tc>
                <a:tc>
                  <a:txBody>
                    <a:bodyPr/>
                    <a:lstStyle/>
                    <a:p>
                      <a:pPr algn="ctr"/>
                      <a:r>
                        <a:rPr lang="tr-TR" sz="1200" dirty="0">
                          <a:latin typeface="Arial" panose="020B0604020202020204" pitchFamily="34" charset="0"/>
                          <a:cs typeface="Arial" panose="020B0604020202020204" pitchFamily="34" charset="0"/>
                        </a:rPr>
                        <a:t>Haftalık</a:t>
                      </a:r>
                      <a:r>
                        <a:rPr lang="tr-TR" sz="1200" baseline="0" dirty="0">
                          <a:latin typeface="Arial" panose="020B0604020202020204" pitchFamily="34" charset="0"/>
                          <a:cs typeface="Arial" panose="020B0604020202020204" pitchFamily="34" charset="0"/>
                        </a:rPr>
                        <a:t> ders saati</a:t>
                      </a:r>
                      <a:endParaRPr lang="tr-TR" sz="1200" dirty="0">
                        <a:latin typeface="Arial" panose="020B0604020202020204" pitchFamily="34" charset="0"/>
                        <a:cs typeface="Arial" panose="020B0604020202020204" pitchFamily="34" charset="0"/>
                      </a:endParaRPr>
                    </a:p>
                  </a:txBody>
                  <a:tcPr/>
                </a:tc>
                <a:tc>
                  <a:txBody>
                    <a:bodyPr/>
                    <a:lstStyle/>
                    <a:p>
                      <a:pPr algn="ctr"/>
                      <a:r>
                        <a:rPr lang="tr-TR" sz="1400" dirty="0">
                          <a:latin typeface="Arial" panose="020B0604020202020204" pitchFamily="34" charset="0"/>
                          <a:cs typeface="Arial" panose="020B0604020202020204" pitchFamily="34" charset="0"/>
                        </a:rPr>
                        <a:t>Yılsonu</a:t>
                      </a:r>
                      <a:r>
                        <a:rPr lang="tr-TR" sz="1400" baseline="0" dirty="0">
                          <a:latin typeface="Arial" panose="020B0604020202020204" pitchFamily="34" charset="0"/>
                          <a:cs typeface="Arial" panose="020B0604020202020204" pitchFamily="34" charset="0"/>
                        </a:rPr>
                        <a:t> Puanı</a:t>
                      </a:r>
                      <a:endParaRPr lang="tr-TR" sz="1400" dirty="0">
                        <a:latin typeface="Arial" panose="020B0604020202020204" pitchFamily="34" charset="0"/>
                        <a:cs typeface="Arial" panose="020B0604020202020204" pitchFamily="34" charset="0"/>
                      </a:endParaRPr>
                    </a:p>
                  </a:txBody>
                  <a:tcPr/>
                </a:tc>
                <a:tc>
                  <a:txBody>
                    <a:bodyPr/>
                    <a:lstStyle/>
                    <a:p>
                      <a:pPr algn="ctr"/>
                      <a:r>
                        <a:rPr lang="tr-TR" sz="1400" dirty="0">
                          <a:latin typeface="Arial" panose="020B0604020202020204" pitchFamily="34" charset="0"/>
                          <a:cs typeface="Arial" panose="020B0604020202020204" pitchFamily="34" charset="0"/>
                        </a:rPr>
                        <a:t>Ağırlıklı</a:t>
                      </a:r>
                      <a:r>
                        <a:rPr lang="tr-TR" sz="1400" baseline="0" dirty="0">
                          <a:latin typeface="Arial" panose="020B0604020202020204" pitchFamily="34" charset="0"/>
                          <a:cs typeface="Arial" panose="020B0604020202020204" pitchFamily="34" charset="0"/>
                        </a:rPr>
                        <a:t> Puan</a:t>
                      </a:r>
                      <a:endParaRPr lang="tr-TR" sz="1400" dirty="0">
                        <a:latin typeface="Arial" panose="020B0604020202020204" pitchFamily="34" charset="0"/>
                        <a:cs typeface="Arial" panose="020B0604020202020204" pitchFamily="34" charset="0"/>
                      </a:endParaRPr>
                    </a:p>
                  </a:txBody>
                  <a:tcPr/>
                </a:tc>
                <a:tc>
                  <a:txBody>
                    <a:bodyPr/>
                    <a:lstStyle/>
                    <a:p>
                      <a:r>
                        <a:rPr lang="tr-TR" sz="1600" dirty="0">
                          <a:solidFill>
                            <a:srgbClr val="FF0000"/>
                          </a:solidFill>
                          <a:latin typeface="Arial" panose="020B0604020202020204" pitchFamily="34" charset="0"/>
                          <a:cs typeface="Arial" panose="020B0604020202020204" pitchFamily="34" charset="0"/>
                        </a:rPr>
                        <a:t>Yıl</a:t>
                      </a:r>
                      <a:r>
                        <a:rPr lang="tr-TR" sz="1600" baseline="0" dirty="0">
                          <a:solidFill>
                            <a:srgbClr val="FF0000"/>
                          </a:solidFill>
                          <a:latin typeface="Arial" panose="020B0604020202020204" pitchFamily="34" charset="0"/>
                          <a:cs typeface="Arial" panose="020B0604020202020204" pitchFamily="34" charset="0"/>
                        </a:rPr>
                        <a:t>sonu  Başarı  Puanı</a:t>
                      </a:r>
                    </a:p>
                  </a:txBody>
                  <a:tcPr/>
                </a:tc>
                <a:extLst>
                  <a:ext uri="{0D108BD9-81ED-4DB2-BD59-A6C34878D82A}">
                    <a16:rowId xmlns:a16="http://schemas.microsoft.com/office/drawing/2014/main" val="10000"/>
                  </a:ext>
                </a:extLst>
              </a:tr>
              <a:tr h="358966">
                <a:tc>
                  <a:txBody>
                    <a:bodyPr/>
                    <a:lstStyle/>
                    <a:p>
                      <a:pPr algn="l">
                        <a:lnSpc>
                          <a:spcPts val="1030"/>
                        </a:lnSpc>
                        <a:spcAft>
                          <a:spcPts val="0"/>
                        </a:spcAft>
                      </a:pPr>
                      <a:r>
                        <a:rPr lang="tr-TR" sz="1000" b="1" dirty="0">
                          <a:solidFill>
                            <a:srgbClr val="000000"/>
                          </a:solidFill>
                          <a:effectLst/>
                          <a:latin typeface="Arial" panose="020B0604020202020204" pitchFamily="34" charset="0"/>
                          <a:ea typeface="Times New Roman"/>
                          <a:cs typeface="Arial" panose="020B0604020202020204" pitchFamily="34" charset="0"/>
                        </a:rPr>
                        <a:t>TÜRK DİLİ VE EDEBİYATI</a:t>
                      </a:r>
                      <a:endParaRPr lang="tr-TR" sz="1000" b="1" dirty="0">
                        <a:effectLst/>
                        <a:latin typeface="Arial" panose="020B0604020202020204" pitchFamily="34" charset="0"/>
                        <a:ea typeface="Times New Roman"/>
                        <a:cs typeface="Arial" panose="020B0604020202020204" pitchFamily="34" charset="0"/>
                      </a:endParaRPr>
                    </a:p>
                  </a:txBody>
                  <a:tcPr marL="25400" marR="25400" marT="0" marB="0" anchor="ctr"/>
                </a:tc>
                <a:tc>
                  <a:txBody>
                    <a:bodyPr/>
                    <a:lstStyle/>
                    <a:p>
                      <a:pPr algn="ctr">
                        <a:lnSpc>
                          <a:spcPts val="1030"/>
                        </a:lnSpc>
                        <a:spcAft>
                          <a:spcPts val="0"/>
                        </a:spcAft>
                      </a:pPr>
                      <a:r>
                        <a:rPr lang="tr-TR" sz="1400" dirty="0">
                          <a:solidFill>
                            <a:srgbClr val="000000"/>
                          </a:solidFill>
                          <a:effectLst/>
                          <a:latin typeface="Arial" panose="020B0604020202020204" pitchFamily="34" charset="0"/>
                          <a:ea typeface="Times New Roman"/>
                          <a:cs typeface="Arial" panose="020B0604020202020204" pitchFamily="34" charset="0"/>
                        </a:rPr>
                        <a:t>5</a:t>
                      </a:r>
                      <a:endParaRPr lang="tr-TR" sz="1400" dirty="0">
                        <a:effectLst/>
                        <a:latin typeface="Arial" panose="020B0604020202020204" pitchFamily="34" charset="0"/>
                        <a:ea typeface="Times New Roman"/>
                        <a:cs typeface="Arial" panose="020B0604020202020204" pitchFamily="34" charset="0"/>
                      </a:endParaRPr>
                    </a:p>
                  </a:txBody>
                  <a:tcPr marL="25400" marR="25400" marT="0" marB="0" anchor="ctr"/>
                </a:tc>
                <a:tc>
                  <a:txBody>
                    <a:bodyPr/>
                    <a:lstStyle/>
                    <a:p>
                      <a:pPr algn="ctr"/>
                      <a:r>
                        <a:rPr lang="tr-TR" sz="1600" dirty="0">
                          <a:latin typeface="Arial" panose="020B0604020202020204" pitchFamily="34" charset="0"/>
                          <a:cs typeface="Arial" panose="020B0604020202020204" pitchFamily="34" charset="0"/>
                        </a:rPr>
                        <a:t>80</a:t>
                      </a:r>
                    </a:p>
                  </a:txBody>
                  <a:tcPr/>
                </a:tc>
                <a:tc>
                  <a:txBody>
                    <a:bodyPr/>
                    <a:lstStyle/>
                    <a:p>
                      <a:pPr algn="ctr"/>
                      <a:r>
                        <a:rPr lang="tr-TR" sz="1600" dirty="0">
                          <a:latin typeface="Arial" panose="020B0604020202020204" pitchFamily="34" charset="0"/>
                          <a:cs typeface="Arial" panose="020B0604020202020204" pitchFamily="34" charset="0"/>
                        </a:rPr>
                        <a:t>400</a:t>
                      </a:r>
                    </a:p>
                  </a:txBody>
                  <a:tcPr/>
                </a:tc>
                <a:tc>
                  <a:txBody>
                    <a:bodyPr/>
                    <a:lstStyle/>
                    <a:p>
                      <a:endParaRPr lang="tr-TR" dirty="0">
                        <a:solidFill>
                          <a:srgbClr val="FF0000"/>
                        </a:solidFill>
                      </a:endParaRPr>
                    </a:p>
                  </a:txBody>
                  <a:tcPr/>
                </a:tc>
                <a:extLst>
                  <a:ext uri="{0D108BD9-81ED-4DB2-BD59-A6C34878D82A}">
                    <a16:rowId xmlns:a16="http://schemas.microsoft.com/office/drawing/2014/main" val="10001"/>
                  </a:ext>
                </a:extLst>
              </a:tr>
              <a:tr h="358966">
                <a:tc>
                  <a:txBody>
                    <a:bodyPr/>
                    <a:lstStyle/>
                    <a:p>
                      <a:pPr algn="l">
                        <a:lnSpc>
                          <a:spcPts val="1030"/>
                        </a:lnSpc>
                        <a:spcAft>
                          <a:spcPts val="0"/>
                        </a:spcAft>
                      </a:pPr>
                      <a:r>
                        <a:rPr lang="tr-TR" sz="1000" b="1" dirty="0">
                          <a:solidFill>
                            <a:srgbClr val="000000"/>
                          </a:solidFill>
                          <a:effectLst/>
                          <a:latin typeface="Arial" panose="020B0604020202020204" pitchFamily="34" charset="0"/>
                          <a:ea typeface="Times New Roman"/>
                          <a:cs typeface="Arial" panose="020B0604020202020204" pitchFamily="34" charset="0"/>
                        </a:rPr>
                        <a:t>DİN KÜLTÜRÜ VE AHLAK BİLGİSİ</a:t>
                      </a:r>
                      <a:endParaRPr lang="tr-TR" sz="1000" b="1" dirty="0">
                        <a:effectLst/>
                        <a:latin typeface="Arial" panose="020B0604020202020204" pitchFamily="34" charset="0"/>
                        <a:ea typeface="Times New Roman"/>
                        <a:cs typeface="Arial" panose="020B0604020202020204" pitchFamily="34" charset="0"/>
                      </a:endParaRPr>
                    </a:p>
                  </a:txBody>
                  <a:tcPr marL="25400" marR="25400" marT="0" marB="0" anchor="ctr"/>
                </a:tc>
                <a:tc>
                  <a:txBody>
                    <a:bodyPr/>
                    <a:lstStyle/>
                    <a:p>
                      <a:pPr algn="ctr">
                        <a:lnSpc>
                          <a:spcPts val="1030"/>
                        </a:lnSpc>
                        <a:spcAft>
                          <a:spcPts val="0"/>
                        </a:spcAft>
                      </a:pPr>
                      <a:r>
                        <a:rPr lang="tr-TR" sz="1400" dirty="0">
                          <a:solidFill>
                            <a:srgbClr val="000000"/>
                          </a:solidFill>
                          <a:effectLst/>
                          <a:latin typeface="Arial" panose="020B0604020202020204" pitchFamily="34" charset="0"/>
                          <a:ea typeface="Times New Roman"/>
                          <a:cs typeface="Arial" panose="020B0604020202020204" pitchFamily="34" charset="0"/>
                        </a:rPr>
                        <a:t>2</a:t>
                      </a:r>
                      <a:endParaRPr lang="tr-TR" sz="1400" dirty="0">
                        <a:effectLst/>
                        <a:latin typeface="Arial" panose="020B0604020202020204" pitchFamily="34" charset="0"/>
                        <a:ea typeface="Times New Roman"/>
                        <a:cs typeface="Arial" panose="020B0604020202020204" pitchFamily="34" charset="0"/>
                      </a:endParaRPr>
                    </a:p>
                  </a:txBody>
                  <a:tcPr marL="25400" marR="25400" marT="0" marB="0" anchor="ctr"/>
                </a:tc>
                <a:tc>
                  <a:txBody>
                    <a:bodyPr/>
                    <a:lstStyle/>
                    <a:p>
                      <a:pPr algn="ctr"/>
                      <a:r>
                        <a:rPr lang="tr-TR" sz="1600" dirty="0">
                          <a:latin typeface="Arial" panose="020B0604020202020204" pitchFamily="34" charset="0"/>
                          <a:cs typeface="Arial" panose="020B0604020202020204" pitchFamily="34" charset="0"/>
                        </a:rPr>
                        <a:t>90</a:t>
                      </a:r>
                    </a:p>
                  </a:txBody>
                  <a:tcPr/>
                </a:tc>
                <a:tc>
                  <a:txBody>
                    <a:bodyPr/>
                    <a:lstStyle/>
                    <a:p>
                      <a:pPr algn="ctr"/>
                      <a:r>
                        <a:rPr lang="tr-TR" sz="1600" dirty="0">
                          <a:latin typeface="Arial" panose="020B0604020202020204" pitchFamily="34" charset="0"/>
                          <a:cs typeface="Arial" panose="020B0604020202020204" pitchFamily="34" charset="0"/>
                        </a:rPr>
                        <a:t>180</a:t>
                      </a:r>
                    </a:p>
                  </a:txBody>
                  <a:tcPr/>
                </a:tc>
                <a:tc>
                  <a:txBody>
                    <a:bodyPr/>
                    <a:lstStyle/>
                    <a:p>
                      <a:endParaRPr lang="tr-TR">
                        <a:solidFill>
                          <a:srgbClr val="FF0000"/>
                        </a:solidFill>
                      </a:endParaRPr>
                    </a:p>
                  </a:txBody>
                  <a:tcPr/>
                </a:tc>
                <a:extLst>
                  <a:ext uri="{0D108BD9-81ED-4DB2-BD59-A6C34878D82A}">
                    <a16:rowId xmlns:a16="http://schemas.microsoft.com/office/drawing/2014/main" val="10002"/>
                  </a:ext>
                </a:extLst>
              </a:tr>
              <a:tr h="358966">
                <a:tc>
                  <a:txBody>
                    <a:bodyPr/>
                    <a:lstStyle/>
                    <a:p>
                      <a:pPr algn="l">
                        <a:lnSpc>
                          <a:spcPts val="1030"/>
                        </a:lnSpc>
                        <a:spcAft>
                          <a:spcPts val="0"/>
                        </a:spcAft>
                      </a:pPr>
                      <a:r>
                        <a:rPr lang="tr-TR" sz="1000" b="1" dirty="0">
                          <a:solidFill>
                            <a:srgbClr val="000000"/>
                          </a:solidFill>
                          <a:effectLst/>
                          <a:latin typeface="Arial" panose="020B0604020202020204" pitchFamily="34" charset="0"/>
                          <a:ea typeface="Times New Roman"/>
                          <a:cs typeface="Arial" panose="020B0604020202020204" pitchFamily="34" charset="0"/>
                        </a:rPr>
                        <a:t>TARİH</a:t>
                      </a:r>
                      <a:endParaRPr lang="tr-TR" sz="1000" b="1" dirty="0">
                        <a:effectLst/>
                        <a:latin typeface="Arial" panose="020B0604020202020204" pitchFamily="34" charset="0"/>
                        <a:ea typeface="Times New Roman"/>
                        <a:cs typeface="Arial" panose="020B0604020202020204" pitchFamily="34" charset="0"/>
                      </a:endParaRPr>
                    </a:p>
                  </a:txBody>
                  <a:tcPr marL="25400" marR="25400" marT="0" marB="0" anchor="ctr"/>
                </a:tc>
                <a:tc>
                  <a:txBody>
                    <a:bodyPr/>
                    <a:lstStyle/>
                    <a:p>
                      <a:pPr algn="ctr">
                        <a:lnSpc>
                          <a:spcPts val="1030"/>
                        </a:lnSpc>
                        <a:spcAft>
                          <a:spcPts val="0"/>
                        </a:spcAft>
                      </a:pPr>
                      <a:r>
                        <a:rPr lang="tr-TR" sz="1400">
                          <a:solidFill>
                            <a:srgbClr val="000000"/>
                          </a:solidFill>
                          <a:effectLst/>
                          <a:latin typeface="Arial" panose="020B0604020202020204" pitchFamily="34" charset="0"/>
                          <a:ea typeface="Times New Roman"/>
                          <a:cs typeface="Arial" panose="020B0604020202020204" pitchFamily="34" charset="0"/>
                        </a:rPr>
                        <a:t>2</a:t>
                      </a:r>
                      <a:endParaRPr lang="tr-TR" sz="1400">
                        <a:effectLst/>
                        <a:latin typeface="Arial" panose="020B0604020202020204" pitchFamily="34" charset="0"/>
                        <a:ea typeface="Times New Roman"/>
                        <a:cs typeface="Arial" panose="020B0604020202020204" pitchFamily="34" charset="0"/>
                      </a:endParaRPr>
                    </a:p>
                  </a:txBody>
                  <a:tcPr marL="25400" marR="25400" marT="0" marB="0" anchor="ctr"/>
                </a:tc>
                <a:tc>
                  <a:txBody>
                    <a:bodyPr/>
                    <a:lstStyle/>
                    <a:p>
                      <a:pPr algn="ctr"/>
                      <a:r>
                        <a:rPr lang="tr-TR" sz="1600" dirty="0">
                          <a:latin typeface="Arial" panose="020B0604020202020204" pitchFamily="34" charset="0"/>
                          <a:cs typeface="Arial" panose="020B0604020202020204" pitchFamily="34" charset="0"/>
                        </a:rPr>
                        <a:t>100</a:t>
                      </a:r>
                    </a:p>
                  </a:txBody>
                  <a:tcPr/>
                </a:tc>
                <a:tc>
                  <a:txBody>
                    <a:bodyPr/>
                    <a:lstStyle/>
                    <a:p>
                      <a:pPr algn="ctr"/>
                      <a:r>
                        <a:rPr lang="tr-TR" sz="1600" dirty="0">
                          <a:latin typeface="Arial" panose="020B0604020202020204" pitchFamily="34" charset="0"/>
                          <a:cs typeface="Arial" panose="020B0604020202020204" pitchFamily="34" charset="0"/>
                        </a:rPr>
                        <a:t>200</a:t>
                      </a:r>
                    </a:p>
                  </a:txBody>
                  <a:tcPr/>
                </a:tc>
                <a:tc>
                  <a:txBody>
                    <a:bodyPr/>
                    <a:lstStyle/>
                    <a:p>
                      <a:endParaRPr lang="tr-TR" dirty="0">
                        <a:solidFill>
                          <a:srgbClr val="FF0000"/>
                        </a:solidFill>
                      </a:endParaRPr>
                    </a:p>
                  </a:txBody>
                  <a:tcPr/>
                </a:tc>
                <a:extLst>
                  <a:ext uri="{0D108BD9-81ED-4DB2-BD59-A6C34878D82A}">
                    <a16:rowId xmlns:a16="http://schemas.microsoft.com/office/drawing/2014/main" val="10003"/>
                  </a:ext>
                </a:extLst>
              </a:tr>
              <a:tr h="358966">
                <a:tc>
                  <a:txBody>
                    <a:bodyPr/>
                    <a:lstStyle/>
                    <a:p>
                      <a:pPr algn="l">
                        <a:lnSpc>
                          <a:spcPts val="1030"/>
                        </a:lnSpc>
                        <a:spcAft>
                          <a:spcPts val="0"/>
                        </a:spcAft>
                      </a:pPr>
                      <a:r>
                        <a:rPr lang="tr-TR" sz="1000" b="1" dirty="0">
                          <a:solidFill>
                            <a:srgbClr val="000000"/>
                          </a:solidFill>
                          <a:effectLst/>
                          <a:latin typeface="Arial" panose="020B0604020202020204" pitchFamily="34" charset="0"/>
                          <a:ea typeface="Times New Roman"/>
                          <a:cs typeface="Arial" panose="020B0604020202020204" pitchFamily="34" charset="0"/>
                        </a:rPr>
                        <a:t>COĞRAFYA</a:t>
                      </a:r>
                      <a:endParaRPr lang="tr-TR" sz="1000" b="1" dirty="0">
                        <a:effectLst/>
                        <a:latin typeface="Arial" panose="020B0604020202020204" pitchFamily="34" charset="0"/>
                        <a:ea typeface="Times New Roman"/>
                        <a:cs typeface="Arial" panose="020B0604020202020204" pitchFamily="34" charset="0"/>
                      </a:endParaRPr>
                    </a:p>
                  </a:txBody>
                  <a:tcPr marL="25400" marR="25400" marT="0" marB="0" anchor="ctr"/>
                </a:tc>
                <a:tc>
                  <a:txBody>
                    <a:bodyPr/>
                    <a:lstStyle/>
                    <a:p>
                      <a:pPr algn="ctr">
                        <a:lnSpc>
                          <a:spcPts val="1030"/>
                        </a:lnSpc>
                        <a:spcAft>
                          <a:spcPts val="0"/>
                        </a:spcAft>
                      </a:pPr>
                      <a:r>
                        <a:rPr lang="tr-TR" sz="1400" dirty="0">
                          <a:solidFill>
                            <a:srgbClr val="000000"/>
                          </a:solidFill>
                          <a:effectLst/>
                          <a:latin typeface="Arial" panose="020B0604020202020204" pitchFamily="34" charset="0"/>
                          <a:ea typeface="Times New Roman"/>
                          <a:cs typeface="Arial" panose="020B0604020202020204" pitchFamily="34" charset="0"/>
                        </a:rPr>
                        <a:t>2</a:t>
                      </a:r>
                      <a:endParaRPr lang="tr-TR" sz="1400" dirty="0">
                        <a:effectLst/>
                        <a:latin typeface="Arial" panose="020B0604020202020204" pitchFamily="34" charset="0"/>
                        <a:ea typeface="Times New Roman"/>
                        <a:cs typeface="Arial" panose="020B0604020202020204" pitchFamily="34" charset="0"/>
                      </a:endParaRPr>
                    </a:p>
                  </a:txBody>
                  <a:tcPr marL="25400" marR="25400" marT="0" marB="0" anchor="ctr"/>
                </a:tc>
                <a:tc>
                  <a:txBody>
                    <a:bodyPr/>
                    <a:lstStyle/>
                    <a:p>
                      <a:pPr algn="ctr"/>
                      <a:r>
                        <a:rPr lang="tr-TR" sz="1600" dirty="0">
                          <a:latin typeface="Arial" panose="020B0604020202020204" pitchFamily="34" charset="0"/>
                          <a:cs typeface="Arial" panose="020B0604020202020204" pitchFamily="34" charset="0"/>
                        </a:rPr>
                        <a:t>80</a:t>
                      </a:r>
                    </a:p>
                  </a:txBody>
                  <a:tcPr/>
                </a:tc>
                <a:tc>
                  <a:txBody>
                    <a:bodyPr/>
                    <a:lstStyle/>
                    <a:p>
                      <a:pPr algn="ctr"/>
                      <a:r>
                        <a:rPr lang="tr-TR" sz="1600" dirty="0">
                          <a:latin typeface="Arial" panose="020B0604020202020204" pitchFamily="34" charset="0"/>
                          <a:cs typeface="Arial" panose="020B0604020202020204" pitchFamily="34" charset="0"/>
                        </a:rPr>
                        <a:t>160</a:t>
                      </a:r>
                    </a:p>
                  </a:txBody>
                  <a:tcPr/>
                </a:tc>
                <a:tc>
                  <a:txBody>
                    <a:bodyPr/>
                    <a:lstStyle/>
                    <a:p>
                      <a:endParaRPr lang="tr-TR" dirty="0">
                        <a:solidFill>
                          <a:srgbClr val="FF0000"/>
                        </a:solidFill>
                      </a:endParaRPr>
                    </a:p>
                  </a:txBody>
                  <a:tcPr/>
                </a:tc>
                <a:extLst>
                  <a:ext uri="{0D108BD9-81ED-4DB2-BD59-A6C34878D82A}">
                    <a16:rowId xmlns:a16="http://schemas.microsoft.com/office/drawing/2014/main" val="10004"/>
                  </a:ext>
                </a:extLst>
              </a:tr>
              <a:tr h="363952">
                <a:tc>
                  <a:txBody>
                    <a:bodyPr/>
                    <a:lstStyle/>
                    <a:p>
                      <a:pPr algn="l">
                        <a:lnSpc>
                          <a:spcPts val="1030"/>
                        </a:lnSpc>
                        <a:spcAft>
                          <a:spcPts val="0"/>
                        </a:spcAft>
                      </a:pPr>
                      <a:r>
                        <a:rPr lang="tr-TR" sz="1000" b="1" dirty="0">
                          <a:solidFill>
                            <a:srgbClr val="000000"/>
                          </a:solidFill>
                          <a:effectLst/>
                          <a:latin typeface="Arial" panose="020B0604020202020204" pitchFamily="34" charset="0"/>
                          <a:ea typeface="Times New Roman"/>
                          <a:cs typeface="Arial" panose="020B0604020202020204" pitchFamily="34" charset="0"/>
                        </a:rPr>
                        <a:t>MATEMATİK</a:t>
                      </a:r>
                      <a:endParaRPr lang="tr-TR" sz="1000" b="1" dirty="0">
                        <a:effectLst/>
                        <a:latin typeface="Arial" panose="020B0604020202020204" pitchFamily="34" charset="0"/>
                        <a:ea typeface="Times New Roman"/>
                        <a:cs typeface="Arial" panose="020B0604020202020204" pitchFamily="34" charset="0"/>
                      </a:endParaRPr>
                    </a:p>
                  </a:txBody>
                  <a:tcPr marL="25400" marR="25400" marT="0" marB="0" anchor="ctr"/>
                </a:tc>
                <a:tc>
                  <a:txBody>
                    <a:bodyPr/>
                    <a:lstStyle/>
                    <a:p>
                      <a:pPr algn="ctr">
                        <a:lnSpc>
                          <a:spcPts val="1030"/>
                        </a:lnSpc>
                        <a:spcAft>
                          <a:spcPts val="0"/>
                        </a:spcAft>
                      </a:pPr>
                      <a:r>
                        <a:rPr lang="tr-TR" sz="1400">
                          <a:solidFill>
                            <a:srgbClr val="000000"/>
                          </a:solidFill>
                          <a:effectLst/>
                          <a:latin typeface="Arial" panose="020B0604020202020204" pitchFamily="34" charset="0"/>
                          <a:ea typeface="Times New Roman"/>
                          <a:cs typeface="Arial" panose="020B0604020202020204" pitchFamily="34" charset="0"/>
                        </a:rPr>
                        <a:t>6</a:t>
                      </a:r>
                      <a:endParaRPr lang="tr-TR" sz="1400">
                        <a:effectLst/>
                        <a:latin typeface="Arial" panose="020B0604020202020204" pitchFamily="34" charset="0"/>
                        <a:ea typeface="Times New Roman"/>
                        <a:cs typeface="Arial" panose="020B0604020202020204" pitchFamily="34" charset="0"/>
                      </a:endParaRPr>
                    </a:p>
                  </a:txBody>
                  <a:tcPr marL="25400" marR="25400" marT="0" marB="0" anchor="ctr"/>
                </a:tc>
                <a:tc>
                  <a:txBody>
                    <a:bodyPr/>
                    <a:lstStyle/>
                    <a:p>
                      <a:pPr algn="ctr"/>
                      <a:r>
                        <a:rPr lang="tr-TR" sz="1600" dirty="0">
                          <a:latin typeface="Arial" panose="020B0604020202020204" pitchFamily="34" charset="0"/>
                          <a:cs typeface="Arial" panose="020B0604020202020204" pitchFamily="34" charset="0"/>
                        </a:rPr>
                        <a:t>90</a:t>
                      </a:r>
                    </a:p>
                  </a:txBody>
                  <a:tcPr/>
                </a:tc>
                <a:tc>
                  <a:txBody>
                    <a:bodyPr/>
                    <a:lstStyle/>
                    <a:p>
                      <a:pPr algn="ctr"/>
                      <a:r>
                        <a:rPr lang="tr-TR" sz="1600" dirty="0">
                          <a:latin typeface="Arial" panose="020B0604020202020204" pitchFamily="34" charset="0"/>
                          <a:cs typeface="Arial" panose="020B0604020202020204" pitchFamily="34" charset="0"/>
                        </a:rPr>
                        <a:t>540</a:t>
                      </a:r>
                    </a:p>
                  </a:txBody>
                  <a:tcPr/>
                </a:tc>
                <a:tc>
                  <a:txBody>
                    <a:bodyPr/>
                    <a:lstStyle/>
                    <a:p>
                      <a:endParaRPr lang="tr-TR">
                        <a:solidFill>
                          <a:srgbClr val="FF0000"/>
                        </a:solidFill>
                      </a:endParaRPr>
                    </a:p>
                  </a:txBody>
                  <a:tcPr/>
                </a:tc>
                <a:extLst>
                  <a:ext uri="{0D108BD9-81ED-4DB2-BD59-A6C34878D82A}">
                    <a16:rowId xmlns:a16="http://schemas.microsoft.com/office/drawing/2014/main" val="10005"/>
                  </a:ext>
                </a:extLst>
              </a:tr>
              <a:tr h="363952">
                <a:tc>
                  <a:txBody>
                    <a:bodyPr/>
                    <a:lstStyle/>
                    <a:p>
                      <a:pPr algn="l">
                        <a:lnSpc>
                          <a:spcPts val="1030"/>
                        </a:lnSpc>
                        <a:spcAft>
                          <a:spcPts val="0"/>
                        </a:spcAft>
                      </a:pPr>
                      <a:r>
                        <a:rPr lang="tr-TR" sz="1000" b="1" dirty="0">
                          <a:solidFill>
                            <a:srgbClr val="000000"/>
                          </a:solidFill>
                          <a:effectLst/>
                          <a:latin typeface="Arial" panose="020B0604020202020204" pitchFamily="34" charset="0"/>
                          <a:ea typeface="Times New Roman"/>
                          <a:cs typeface="Arial" panose="020B0604020202020204" pitchFamily="34" charset="0"/>
                        </a:rPr>
                        <a:t>FİZİK</a:t>
                      </a:r>
                      <a:endParaRPr lang="tr-TR" sz="1000" b="1" dirty="0">
                        <a:effectLst/>
                        <a:latin typeface="Arial" panose="020B0604020202020204" pitchFamily="34" charset="0"/>
                        <a:ea typeface="Times New Roman"/>
                        <a:cs typeface="Arial" panose="020B0604020202020204" pitchFamily="34" charset="0"/>
                      </a:endParaRPr>
                    </a:p>
                  </a:txBody>
                  <a:tcPr marL="25400" marR="25400" marT="0" marB="0" anchor="ctr"/>
                </a:tc>
                <a:tc>
                  <a:txBody>
                    <a:bodyPr/>
                    <a:lstStyle/>
                    <a:p>
                      <a:pPr algn="ctr">
                        <a:lnSpc>
                          <a:spcPts val="1030"/>
                        </a:lnSpc>
                        <a:spcAft>
                          <a:spcPts val="0"/>
                        </a:spcAft>
                      </a:pPr>
                      <a:r>
                        <a:rPr lang="tr-TR" sz="1400" dirty="0">
                          <a:solidFill>
                            <a:srgbClr val="000000"/>
                          </a:solidFill>
                          <a:effectLst/>
                          <a:latin typeface="Arial" panose="020B0604020202020204" pitchFamily="34" charset="0"/>
                          <a:ea typeface="Times New Roman"/>
                          <a:cs typeface="Arial" panose="020B0604020202020204" pitchFamily="34" charset="0"/>
                        </a:rPr>
                        <a:t>2</a:t>
                      </a:r>
                      <a:endParaRPr lang="tr-TR" sz="1400" dirty="0">
                        <a:effectLst/>
                        <a:latin typeface="Arial" panose="020B0604020202020204" pitchFamily="34" charset="0"/>
                        <a:ea typeface="Times New Roman"/>
                        <a:cs typeface="Arial" panose="020B0604020202020204" pitchFamily="34" charset="0"/>
                      </a:endParaRPr>
                    </a:p>
                  </a:txBody>
                  <a:tcPr marL="25400" marR="25400" marT="0" marB="0" anchor="ctr"/>
                </a:tc>
                <a:tc>
                  <a:txBody>
                    <a:bodyPr/>
                    <a:lstStyle/>
                    <a:p>
                      <a:pPr algn="ctr"/>
                      <a:r>
                        <a:rPr lang="tr-TR" sz="1600" dirty="0">
                          <a:latin typeface="Arial" panose="020B0604020202020204" pitchFamily="34" charset="0"/>
                          <a:cs typeface="Arial" panose="020B0604020202020204" pitchFamily="34" charset="0"/>
                        </a:rPr>
                        <a:t>90</a:t>
                      </a:r>
                    </a:p>
                  </a:txBody>
                  <a:tcPr/>
                </a:tc>
                <a:tc>
                  <a:txBody>
                    <a:bodyPr/>
                    <a:lstStyle/>
                    <a:p>
                      <a:pPr algn="ctr"/>
                      <a:r>
                        <a:rPr lang="tr-TR" sz="1600" dirty="0">
                          <a:latin typeface="Arial" panose="020B0604020202020204" pitchFamily="34" charset="0"/>
                          <a:cs typeface="Arial" panose="020B0604020202020204" pitchFamily="34" charset="0"/>
                        </a:rPr>
                        <a:t>180</a:t>
                      </a:r>
                    </a:p>
                  </a:txBody>
                  <a:tcPr/>
                </a:tc>
                <a:tc>
                  <a:txBody>
                    <a:bodyPr/>
                    <a:lstStyle/>
                    <a:p>
                      <a:endParaRPr lang="tr-TR" dirty="0">
                        <a:solidFill>
                          <a:srgbClr val="FF0000"/>
                        </a:solidFill>
                      </a:endParaRPr>
                    </a:p>
                  </a:txBody>
                  <a:tcPr/>
                </a:tc>
                <a:extLst>
                  <a:ext uri="{0D108BD9-81ED-4DB2-BD59-A6C34878D82A}">
                    <a16:rowId xmlns:a16="http://schemas.microsoft.com/office/drawing/2014/main" val="10006"/>
                  </a:ext>
                </a:extLst>
              </a:tr>
              <a:tr h="363952">
                <a:tc>
                  <a:txBody>
                    <a:bodyPr/>
                    <a:lstStyle/>
                    <a:p>
                      <a:pPr algn="l">
                        <a:lnSpc>
                          <a:spcPts val="1030"/>
                        </a:lnSpc>
                        <a:spcAft>
                          <a:spcPts val="0"/>
                        </a:spcAft>
                      </a:pPr>
                      <a:r>
                        <a:rPr lang="tr-TR" sz="1000" b="1" dirty="0">
                          <a:solidFill>
                            <a:srgbClr val="000000"/>
                          </a:solidFill>
                          <a:effectLst/>
                          <a:latin typeface="Arial" panose="020B0604020202020204" pitchFamily="34" charset="0"/>
                          <a:ea typeface="Times New Roman"/>
                          <a:cs typeface="Arial" panose="020B0604020202020204" pitchFamily="34" charset="0"/>
                        </a:rPr>
                        <a:t>KİMYA</a:t>
                      </a:r>
                      <a:endParaRPr lang="tr-TR" sz="1000" b="1" dirty="0">
                        <a:effectLst/>
                        <a:latin typeface="Arial" panose="020B0604020202020204" pitchFamily="34" charset="0"/>
                        <a:ea typeface="Times New Roman"/>
                        <a:cs typeface="Arial" panose="020B0604020202020204" pitchFamily="34" charset="0"/>
                      </a:endParaRPr>
                    </a:p>
                  </a:txBody>
                  <a:tcPr marL="25400" marR="25400" marT="0" marB="0" anchor="ctr"/>
                </a:tc>
                <a:tc>
                  <a:txBody>
                    <a:bodyPr/>
                    <a:lstStyle/>
                    <a:p>
                      <a:pPr algn="ctr">
                        <a:lnSpc>
                          <a:spcPts val="1030"/>
                        </a:lnSpc>
                        <a:spcAft>
                          <a:spcPts val="0"/>
                        </a:spcAft>
                      </a:pPr>
                      <a:r>
                        <a:rPr lang="tr-TR" sz="1400" dirty="0">
                          <a:solidFill>
                            <a:srgbClr val="000000"/>
                          </a:solidFill>
                          <a:effectLst/>
                          <a:latin typeface="Arial" panose="020B0604020202020204" pitchFamily="34" charset="0"/>
                          <a:ea typeface="Times New Roman"/>
                          <a:cs typeface="Arial" panose="020B0604020202020204" pitchFamily="34" charset="0"/>
                        </a:rPr>
                        <a:t>2</a:t>
                      </a:r>
                      <a:endParaRPr lang="tr-TR" sz="1400" dirty="0">
                        <a:effectLst/>
                        <a:latin typeface="Arial" panose="020B0604020202020204" pitchFamily="34" charset="0"/>
                        <a:ea typeface="Times New Roman"/>
                        <a:cs typeface="Arial" panose="020B0604020202020204" pitchFamily="34" charset="0"/>
                      </a:endParaRPr>
                    </a:p>
                  </a:txBody>
                  <a:tcPr marL="25400" marR="25400" marT="0" marB="0" anchor="ctr"/>
                </a:tc>
                <a:tc>
                  <a:txBody>
                    <a:bodyPr/>
                    <a:lstStyle/>
                    <a:p>
                      <a:pPr algn="ctr"/>
                      <a:r>
                        <a:rPr lang="tr-TR" sz="1600" dirty="0">
                          <a:latin typeface="Arial" panose="020B0604020202020204" pitchFamily="34" charset="0"/>
                          <a:cs typeface="Arial" panose="020B0604020202020204" pitchFamily="34" charset="0"/>
                        </a:rPr>
                        <a:t>80</a:t>
                      </a:r>
                    </a:p>
                  </a:txBody>
                  <a:tcPr/>
                </a:tc>
                <a:tc>
                  <a:txBody>
                    <a:bodyPr/>
                    <a:lstStyle/>
                    <a:p>
                      <a:pPr algn="ctr"/>
                      <a:r>
                        <a:rPr lang="tr-TR" sz="1600" dirty="0">
                          <a:latin typeface="Arial" panose="020B0604020202020204" pitchFamily="34" charset="0"/>
                          <a:cs typeface="Arial" panose="020B0604020202020204" pitchFamily="34" charset="0"/>
                        </a:rPr>
                        <a:t>160</a:t>
                      </a:r>
                    </a:p>
                  </a:txBody>
                  <a:tcPr/>
                </a:tc>
                <a:tc>
                  <a:txBody>
                    <a:bodyPr/>
                    <a:lstStyle/>
                    <a:p>
                      <a:endParaRPr lang="tr-TR" dirty="0">
                        <a:solidFill>
                          <a:srgbClr val="FF0000"/>
                        </a:solidFill>
                      </a:endParaRPr>
                    </a:p>
                  </a:txBody>
                  <a:tcPr/>
                </a:tc>
                <a:extLst>
                  <a:ext uri="{0D108BD9-81ED-4DB2-BD59-A6C34878D82A}">
                    <a16:rowId xmlns:a16="http://schemas.microsoft.com/office/drawing/2014/main" val="10007"/>
                  </a:ext>
                </a:extLst>
              </a:tr>
              <a:tr h="363952">
                <a:tc>
                  <a:txBody>
                    <a:bodyPr/>
                    <a:lstStyle/>
                    <a:p>
                      <a:pPr algn="l">
                        <a:lnSpc>
                          <a:spcPts val="1030"/>
                        </a:lnSpc>
                        <a:spcAft>
                          <a:spcPts val="0"/>
                        </a:spcAft>
                      </a:pPr>
                      <a:r>
                        <a:rPr lang="tr-TR" sz="1000" b="1" dirty="0">
                          <a:solidFill>
                            <a:srgbClr val="000000"/>
                          </a:solidFill>
                          <a:effectLst/>
                          <a:latin typeface="Arial" panose="020B0604020202020204" pitchFamily="34" charset="0"/>
                          <a:ea typeface="Times New Roman"/>
                          <a:cs typeface="Arial" panose="020B0604020202020204" pitchFamily="34" charset="0"/>
                        </a:rPr>
                        <a:t>BİYOLOJİ</a:t>
                      </a:r>
                      <a:endParaRPr lang="tr-TR" sz="1000" b="1" dirty="0">
                        <a:effectLst/>
                        <a:latin typeface="Arial" panose="020B0604020202020204" pitchFamily="34" charset="0"/>
                        <a:ea typeface="Times New Roman"/>
                        <a:cs typeface="Arial" panose="020B0604020202020204" pitchFamily="34" charset="0"/>
                      </a:endParaRPr>
                    </a:p>
                  </a:txBody>
                  <a:tcPr marL="25400" marR="25400" marT="0" marB="0" anchor="ctr"/>
                </a:tc>
                <a:tc>
                  <a:txBody>
                    <a:bodyPr/>
                    <a:lstStyle/>
                    <a:p>
                      <a:pPr algn="ctr">
                        <a:lnSpc>
                          <a:spcPts val="1030"/>
                        </a:lnSpc>
                        <a:spcAft>
                          <a:spcPts val="0"/>
                        </a:spcAft>
                      </a:pPr>
                      <a:r>
                        <a:rPr lang="tr-TR" sz="1400" dirty="0">
                          <a:solidFill>
                            <a:srgbClr val="000000"/>
                          </a:solidFill>
                          <a:effectLst/>
                          <a:latin typeface="Arial" panose="020B0604020202020204" pitchFamily="34" charset="0"/>
                          <a:ea typeface="Times New Roman"/>
                          <a:cs typeface="Arial" panose="020B0604020202020204" pitchFamily="34" charset="0"/>
                        </a:rPr>
                        <a:t>2</a:t>
                      </a:r>
                      <a:endParaRPr lang="tr-TR" sz="1400" dirty="0">
                        <a:effectLst/>
                        <a:latin typeface="Arial" panose="020B0604020202020204" pitchFamily="34" charset="0"/>
                        <a:ea typeface="Times New Roman"/>
                        <a:cs typeface="Arial" panose="020B0604020202020204" pitchFamily="34" charset="0"/>
                      </a:endParaRPr>
                    </a:p>
                  </a:txBody>
                  <a:tcPr marL="25400" marR="25400" marT="0" marB="0" anchor="ctr"/>
                </a:tc>
                <a:tc>
                  <a:txBody>
                    <a:bodyPr/>
                    <a:lstStyle/>
                    <a:p>
                      <a:pPr algn="ctr"/>
                      <a:r>
                        <a:rPr lang="tr-TR" sz="1600" dirty="0">
                          <a:latin typeface="Arial" panose="020B0604020202020204" pitchFamily="34" charset="0"/>
                          <a:cs typeface="Arial" panose="020B0604020202020204" pitchFamily="34" charset="0"/>
                        </a:rPr>
                        <a:t>95</a:t>
                      </a:r>
                    </a:p>
                  </a:txBody>
                  <a:tcPr/>
                </a:tc>
                <a:tc>
                  <a:txBody>
                    <a:bodyPr/>
                    <a:lstStyle/>
                    <a:p>
                      <a:pPr algn="ctr"/>
                      <a:r>
                        <a:rPr lang="tr-TR" sz="1600" dirty="0">
                          <a:latin typeface="Arial" panose="020B0604020202020204" pitchFamily="34" charset="0"/>
                          <a:cs typeface="Arial" panose="020B0604020202020204" pitchFamily="34" charset="0"/>
                        </a:rPr>
                        <a:t>190</a:t>
                      </a:r>
                    </a:p>
                  </a:txBody>
                  <a:tcPr/>
                </a:tc>
                <a:tc>
                  <a:txBody>
                    <a:bodyPr/>
                    <a:lstStyle/>
                    <a:p>
                      <a:endParaRPr lang="tr-TR" dirty="0">
                        <a:solidFill>
                          <a:srgbClr val="FF0000"/>
                        </a:solidFill>
                      </a:endParaRPr>
                    </a:p>
                  </a:txBody>
                  <a:tcPr/>
                </a:tc>
                <a:extLst>
                  <a:ext uri="{0D108BD9-81ED-4DB2-BD59-A6C34878D82A}">
                    <a16:rowId xmlns:a16="http://schemas.microsoft.com/office/drawing/2014/main" val="10008"/>
                  </a:ext>
                </a:extLst>
              </a:tr>
              <a:tr h="363952">
                <a:tc>
                  <a:txBody>
                    <a:bodyPr/>
                    <a:lstStyle/>
                    <a:p>
                      <a:pPr algn="l">
                        <a:lnSpc>
                          <a:spcPts val="1030"/>
                        </a:lnSpc>
                        <a:spcAft>
                          <a:spcPts val="0"/>
                        </a:spcAft>
                      </a:pPr>
                      <a:r>
                        <a:rPr lang="tr-TR" sz="1000" b="1" dirty="0">
                          <a:solidFill>
                            <a:srgbClr val="000000"/>
                          </a:solidFill>
                          <a:effectLst/>
                          <a:latin typeface="Arial" panose="020B0604020202020204" pitchFamily="34" charset="0"/>
                          <a:ea typeface="Times New Roman"/>
                          <a:cs typeface="Arial" panose="020B0604020202020204" pitchFamily="34" charset="0"/>
                        </a:rPr>
                        <a:t>BİRİNCİ YABANCI DİL (İNGİLİZCE)</a:t>
                      </a:r>
                      <a:endParaRPr lang="tr-TR" sz="1000" b="1" dirty="0">
                        <a:effectLst/>
                        <a:latin typeface="Arial" panose="020B0604020202020204" pitchFamily="34" charset="0"/>
                        <a:ea typeface="Times New Roman"/>
                        <a:cs typeface="Arial" panose="020B0604020202020204" pitchFamily="34" charset="0"/>
                      </a:endParaRPr>
                    </a:p>
                  </a:txBody>
                  <a:tcPr marL="25400" marR="25400" marT="0" marB="0" anchor="ctr"/>
                </a:tc>
                <a:tc>
                  <a:txBody>
                    <a:bodyPr/>
                    <a:lstStyle/>
                    <a:p>
                      <a:pPr algn="ctr">
                        <a:lnSpc>
                          <a:spcPts val="1030"/>
                        </a:lnSpc>
                        <a:spcAft>
                          <a:spcPts val="0"/>
                        </a:spcAft>
                      </a:pPr>
                      <a:r>
                        <a:rPr lang="tr-TR" sz="1400" dirty="0">
                          <a:solidFill>
                            <a:srgbClr val="000000"/>
                          </a:solidFill>
                          <a:effectLst/>
                          <a:latin typeface="Arial" panose="020B0604020202020204" pitchFamily="34" charset="0"/>
                          <a:ea typeface="Times New Roman"/>
                          <a:cs typeface="Arial" panose="020B0604020202020204" pitchFamily="34" charset="0"/>
                        </a:rPr>
                        <a:t>4</a:t>
                      </a:r>
                      <a:endParaRPr lang="tr-TR" sz="1400" dirty="0">
                        <a:effectLst/>
                        <a:latin typeface="Arial" panose="020B0604020202020204" pitchFamily="34" charset="0"/>
                        <a:ea typeface="Times New Roman"/>
                        <a:cs typeface="Arial" panose="020B0604020202020204" pitchFamily="34" charset="0"/>
                      </a:endParaRPr>
                    </a:p>
                  </a:txBody>
                  <a:tcPr marL="25400" marR="25400" marT="0" marB="0" anchor="ctr"/>
                </a:tc>
                <a:tc>
                  <a:txBody>
                    <a:bodyPr/>
                    <a:lstStyle/>
                    <a:p>
                      <a:pPr algn="ctr"/>
                      <a:r>
                        <a:rPr lang="tr-TR" sz="1600" dirty="0">
                          <a:latin typeface="Arial" panose="020B0604020202020204" pitchFamily="34" charset="0"/>
                          <a:cs typeface="Arial" panose="020B0604020202020204" pitchFamily="34" charset="0"/>
                        </a:rPr>
                        <a:t>90</a:t>
                      </a:r>
                    </a:p>
                  </a:txBody>
                  <a:tcPr/>
                </a:tc>
                <a:tc>
                  <a:txBody>
                    <a:bodyPr/>
                    <a:lstStyle/>
                    <a:p>
                      <a:pPr algn="ctr"/>
                      <a:r>
                        <a:rPr lang="tr-TR" sz="1600" dirty="0">
                          <a:latin typeface="Arial" panose="020B0604020202020204" pitchFamily="34" charset="0"/>
                          <a:cs typeface="Arial" panose="020B0604020202020204" pitchFamily="34" charset="0"/>
                        </a:rPr>
                        <a:t>360</a:t>
                      </a:r>
                    </a:p>
                  </a:txBody>
                  <a:tcPr/>
                </a:tc>
                <a:tc>
                  <a:txBody>
                    <a:bodyPr/>
                    <a:lstStyle/>
                    <a:p>
                      <a:endParaRPr lang="tr-TR" dirty="0">
                        <a:solidFill>
                          <a:srgbClr val="FF0000"/>
                        </a:solidFill>
                      </a:endParaRPr>
                    </a:p>
                  </a:txBody>
                  <a:tcPr/>
                </a:tc>
                <a:extLst>
                  <a:ext uri="{0D108BD9-81ED-4DB2-BD59-A6C34878D82A}">
                    <a16:rowId xmlns:a16="http://schemas.microsoft.com/office/drawing/2014/main" val="10009"/>
                  </a:ext>
                </a:extLst>
              </a:tr>
              <a:tr h="363952">
                <a:tc>
                  <a:txBody>
                    <a:bodyPr/>
                    <a:lstStyle/>
                    <a:p>
                      <a:pPr algn="l">
                        <a:lnSpc>
                          <a:spcPts val="1030"/>
                        </a:lnSpc>
                        <a:spcAft>
                          <a:spcPts val="0"/>
                        </a:spcAft>
                      </a:pPr>
                      <a:r>
                        <a:rPr lang="tr-TR" sz="1000" b="1" dirty="0">
                          <a:solidFill>
                            <a:srgbClr val="000000"/>
                          </a:solidFill>
                          <a:effectLst/>
                          <a:latin typeface="Arial" panose="020B0604020202020204" pitchFamily="34" charset="0"/>
                          <a:ea typeface="Times New Roman"/>
                          <a:cs typeface="Arial" panose="020B0604020202020204" pitchFamily="34" charset="0"/>
                        </a:rPr>
                        <a:t>İKİNCİ YABANCI DİL (ALMANCA)</a:t>
                      </a:r>
                      <a:endParaRPr lang="tr-TR" sz="1000" b="1" dirty="0">
                        <a:effectLst/>
                        <a:latin typeface="Arial" panose="020B0604020202020204" pitchFamily="34" charset="0"/>
                        <a:ea typeface="Times New Roman"/>
                        <a:cs typeface="Arial" panose="020B0604020202020204" pitchFamily="34" charset="0"/>
                      </a:endParaRPr>
                    </a:p>
                  </a:txBody>
                  <a:tcPr marL="25400" marR="25400" marT="0" marB="0" anchor="ctr"/>
                </a:tc>
                <a:tc>
                  <a:txBody>
                    <a:bodyPr/>
                    <a:lstStyle/>
                    <a:p>
                      <a:pPr algn="ctr">
                        <a:lnSpc>
                          <a:spcPts val="1030"/>
                        </a:lnSpc>
                        <a:spcAft>
                          <a:spcPts val="0"/>
                        </a:spcAft>
                      </a:pPr>
                      <a:r>
                        <a:rPr lang="tr-TR" sz="1400" dirty="0">
                          <a:solidFill>
                            <a:srgbClr val="000000"/>
                          </a:solidFill>
                          <a:effectLst/>
                          <a:latin typeface="Arial" panose="020B0604020202020204" pitchFamily="34" charset="0"/>
                          <a:ea typeface="Times New Roman"/>
                          <a:cs typeface="Arial" panose="020B0604020202020204" pitchFamily="34" charset="0"/>
                        </a:rPr>
                        <a:t>2</a:t>
                      </a:r>
                      <a:endParaRPr lang="tr-TR" sz="1400" dirty="0">
                        <a:effectLst/>
                        <a:latin typeface="Arial" panose="020B0604020202020204" pitchFamily="34" charset="0"/>
                        <a:ea typeface="Times New Roman"/>
                        <a:cs typeface="Arial" panose="020B0604020202020204" pitchFamily="34" charset="0"/>
                      </a:endParaRPr>
                    </a:p>
                  </a:txBody>
                  <a:tcPr marL="25400" marR="25400" marT="0" marB="0" anchor="ctr"/>
                </a:tc>
                <a:tc>
                  <a:txBody>
                    <a:bodyPr/>
                    <a:lstStyle/>
                    <a:p>
                      <a:pPr algn="ctr"/>
                      <a:r>
                        <a:rPr lang="tr-TR" sz="1600" dirty="0">
                          <a:latin typeface="Arial" panose="020B0604020202020204" pitchFamily="34" charset="0"/>
                          <a:cs typeface="Arial" panose="020B0604020202020204" pitchFamily="34" charset="0"/>
                        </a:rPr>
                        <a:t>100</a:t>
                      </a:r>
                    </a:p>
                  </a:txBody>
                  <a:tcPr/>
                </a:tc>
                <a:tc>
                  <a:txBody>
                    <a:bodyPr/>
                    <a:lstStyle/>
                    <a:p>
                      <a:pPr algn="ctr"/>
                      <a:r>
                        <a:rPr lang="tr-TR" sz="1600" dirty="0">
                          <a:latin typeface="Arial" panose="020B0604020202020204" pitchFamily="34" charset="0"/>
                          <a:cs typeface="Arial" panose="020B0604020202020204" pitchFamily="34" charset="0"/>
                        </a:rPr>
                        <a:t>200</a:t>
                      </a:r>
                    </a:p>
                  </a:txBody>
                  <a:tcPr/>
                </a:tc>
                <a:tc>
                  <a:txBody>
                    <a:bodyPr/>
                    <a:lstStyle/>
                    <a:p>
                      <a:endParaRPr lang="tr-TR" dirty="0">
                        <a:solidFill>
                          <a:srgbClr val="FF0000"/>
                        </a:solidFill>
                      </a:endParaRPr>
                    </a:p>
                  </a:txBody>
                  <a:tcPr/>
                </a:tc>
                <a:extLst>
                  <a:ext uri="{0D108BD9-81ED-4DB2-BD59-A6C34878D82A}">
                    <a16:rowId xmlns:a16="http://schemas.microsoft.com/office/drawing/2014/main" val="10010"/>
                  </a:ext>
                </a:extLst>
              </a:tr>
              <a:tr h="363952">
                <a:tc>
                  <a:txBody>
                    <a:bodyPr/>
                    <a:lstStyle/>
                    <a:p>
                      <a:pPr algn="l">
                        <a:lnSpc>
                          <a:spcPts val="1030"/>
                        </a:lnSpc>
                        <a:spcAft>
                          <a:spcPts val="0"/>
                        </a:spcAft>
                      </a:pPr>
                      <a:r>
                        <a:rPr lang="tr-TR" sz="1000" b="1" dirty="0">
                          <a:solidFill>
                            <a:srgbClr val="000000"/>
                          </a:solidFill>
                          <a:effectLst/>
                          <a:latin typeface="Arial" panose="020B0604020202020204" pitchFamily="34" charset="0"/>
                          <a:ea typeface="Times New Roman"/>
                          <a:cs typeface="Arial" panose="020B0604020202020204" pitchFamily="34" charset="0"/>
                        </a:rPr>
                        <a:t>BEDEN EĞİTİMİ VE SPOR</a:t>
                      </a:r>
                      <a:endParaRPr lang="tr-TR" sz="1000" b="1" dirty="0">
                        <a:effectLst/>
                        <a:latin typeface="Arial" panose="020B0604020202020204" pitchFamily="34" charset="0"/>
                        <a:ea typeface="Times New Roman"/>
                        <a:cs typeface="Arial" panose="020B0604020202020204" pitchFamily="34" charset="0"/>
                      </a:endParaRPr>
                    </a:p>
                  </a:txBody>
                  <a:tcPr marL="25400" marR="25400" marT="0" marB="0" anchor="ctr"/>
                </a:tc>
                <a:tc>
                  <a:txBody>
                    <a:bodyPr/>
                    <a:lstStyle/>
                    <a:p>
                      <a:pPr algn="ctr">
                        <a:lnSpc>
                          <a:spcPts val="1030"/>
                        </a:lnSpc>
                        <a:spcAft>
                          <a:spcPts val="0"/>
                        </a:spcAft>
                      </a:pPr>
                      <a:r>
                        <a:rPr lang="tr-TR" sz="1400" dirty="0">
                          <a:solidFill>
                            <a:srgbClr val="000000"/>
                          </a:solidFill>
                          <a:effectLst/>
                          <a:latin typeface="Arial" panose="020B0604020202020204" pitchFamily="34" charset="0"/>
                          <a:ea typeface="Times New Roman"/>
                          <a:cs typeface="Arial" panose="020B0604020202020204" pitchFamily="34" charset="0"/>
                        </a:rPr>
                        <a:t>2</a:t>
                      </a:r>
                      <a:endParaRPr lang="tr-TR" sz="1400" dirty="0">
                        <a:effectLst/>
                        <a:latin typeface="Arial" panose="020B0604020202020204" pitchFamily="34" charset="0"/>
                        <a:ea typeface="Times New Roman"/>
                        <a:cs typeface="Arial" panose="020B0604020202020204" pitchFamily="34" charset="0"/>
                      </a:endParaRPr>
                    </a:p>
                  </a:txBody>
                  <a:tcPr marL="25400" marR="25400" marT="0" marB="0" anchor="ctr"/>
                </a:tc>
                <a:tc>
                  <a:txBody>
                    <a:bodyPr/>
                    <a:lstStyle/>
                    <a:p>
                      <a:pPr algn="ctr"/>
                      <a:r>
                        <a:rPr lang="tr-TR" sz="1600" dirty="0">
                          <a:latin typeface="Arial" panose="020B0604020202020204" pitchFamily="34" charset="0"/>
                          <a:cs typeface="Arial" panose="020B0604020202020204" pitchFamily="34" charset="0"/>
                        </a:rPr>
                        <a:t>100</a:t>
                      </a:r>
                    </a:p>
                  </a:txBody>
                  <a:tcPr/>
                </a:tc>
                <a:tc>
                  <a:txBody>
                    <a:bodyPr/>
                    <a:lstStyle/>
                    <a:p>
                      <a:pPr algn="ctr"/>
                      <a:r>
                        <a:rPr lang="tr-TR" sz="1600" dirty="0">
                          <a:latin typeface="Arial" panose="020B0604020202020204" pitchFamily="34" charset="0"/>
                          <a:cs typeface="Arial" panose="020B0604020202020204" pitchFamily="34" charset="0"/>
                        </a:rPr>
                        <a:t>200</a:t>
                      </a:r>
                    </a:p>
                  </a:txBody>
                  <a:tcPr/>
                </a:tc>
                <a:tc>
                  <a:txBody>
                    <a:bodyPr/>
                    <a:lstStyle/>
                    <a:p>
                      <a:endParaRPr lang="tr-TR" dirty="0">
                        <a:solidFill>
                          <a:srgbClr val="FF0000"/>
                        </a:solidFill>
                      </a:endParaRPr>
                    </a:p>
                  </a:txBody>
                  <a:tcPr/>
                </a:tc>
                <a:extLst>
                  <a:ext uri="{0D108BD9-81ED-4DB2-BD59-A6C34878D82A}">
                    <a16:rowId xmlns:a16="http://schemas.microsoft.com/office/drawing/2014/main" val="10011"/>
                  </a:ext>
                </a:extLst>
              </a:tr>
              <a:tr h="363952">
                <a:tc>
                  <a:txBody>
                    <a:bodyPr/>
                    <a:lstStyle/>
                    <a:p>
                      <a:pPr algn="l">
                        <a:lnSpc>
                          <a:spcPts val="1030"/>
                        </a:lnSpc>
                        <a:spcAft>
                          <a:spcPts val="0"/>
                        </a:spcAft>
                      </a:pPr>
                      <a:r>
                        <a:rPr lang="tr-TR" sz="1000" b="1" dirty="0">
                          <a:solidFill>
                            <a:srgbClr val="000000"/>
                          </a:solidFill>
                          <a:effectLst/>
                          <a:latin typeface="Arial" panose="020B0604020202020204" pitchFamily="34" charset="0"/>
                          <a:ea typeface="Times New Roman"/>
                          <a:cs typeface="Arial" panose="020B0604020202020204" pitchFamily="34" charset="0"/>
                        </a:rPr>
                        <a:t>SAĞLIK BİLGİSİ VE TRAFİK KÜLTÜRÜ</a:t>
                      </a:r>
                      <a:endParaRPr lang="tr-TR" sz="1000" b="1" dirty="0">
                        <a:effectLst/>
                        <a:latin typeface="Arial" panose="020B0604020202020204" pitchFamily="34" charset="0"/>
                        <a:ea typeface="Times New Roman"/>
                        <a:cs typeface="Arial" panose="020B0604020202020204" pitchFamily="34" charset="0"/>
                      </a:endParaRPr>
                    </a:p>
                  </a:txBody>
                  <a:tcPr marL="25400" marR="25400" marT="0" marB="0" anchor="ctr"/>
                </a:tc>
                <a:tc>
                  <a:txBody>
                    <a:bodyPr/>
                    <a:lstStyle/>
                    <a:p>
                      <a:pPr algn="ctr">
                        <a:lnSpc>
                          <a:spcPts val="1030"/>
                        </a:lnSpc>
                        <a:spcAft>
                          <a:spcPts val="0"/>
                        </a:spcAft>
                      </a:pPr>
                      <a:r>
                        <a:rPr lang="tr-TR" sz="1400" dirty="0">
                          <a:solidFill>
                            <a:srgbClr val="000000"/>
                          </a:solidFill>
                          <a:effectLst/>
                          <a:latin typeface="Arial" panose="020B0604020202020204" pitchFamily="34" charset="0"/>
                          <a:ea typeface="Times New Roman"/>
                          <a:cs typeface="Arial" panose="020B0604020202020204" pitchFamily="34" charset="0"/>
                        </a:rPr>
                        <a:t>1</a:t>
                      </a:r>
                      <a:endParaRPr lang="tr-TR" sz="1400" dirty="0">
                        <a:effectLst/>
                        <a:latin typeface="Arial" panose="020B0604020202020204" pitchFamily="34" charset="0"/>
                        <a:ea typeface="Times New Roman"/>
                        <a:cs typeface="Arial" panose="020B0604020202020204" pitchFamily="34" charset="0"/>
                      </a:endParaRPr>
                    </a:p>
                  </a:txBody>
                  <a:tcPr marL="25400" marR="25400" marT="0" marB="0" anchor="ctr"/>
                </a:tc>
                <a:tc>
                  <a:txBody>
                    <a:bodyPr/>
                    <a:lstStyle/>
                    <a:p>
                      <a:pPr algn="ctr"/>
                      <a:r>
                        <a:rPr lang="tr-TR" sz="1600" dirty="0">
                          <a:latin typeface="Arial" panose="020B0604020202020204" pitchFamily="34" charset="0"/>
                          <a:cs typeface="Arial" panose="020B0604020202020204" pitchFamily="34" charset="0"/>
                        </a:rPr>
                        <a:t>100</a:t>
                      </a:r>
                    </a:p>
                  </a:txBody>
                  <a:tcPr/>
                </a:tc>
                <a:tc>
                  <a:txBody>
                    <a:bodyPr/>
                    <a:lstStyle/>
                    <a:p>
                      <a:pPr algn="ctr"/>
                      <a:r>
                        <a:rPr lang="tr-TR" sz="1600" dirty="0">
                          <a:latin typeface="Arial" panose="020B0604020202020204" pitchFamily="34" charset="0"/>
                          <a:cs typeface="Arial" panose="020B0604020202020204" pitchFamily="34" charset="0"/>
                        </a:rPr>
                        <a:t>100</a:t>
                      </a:r>
                    </a:p>
                  </a:txBody>
                  <a:tcPr/>
                </a:tc>
                <a:tc>
                  <a:txBody>
                    <a:bodyPr/>
                    <a:lstStyle/>
                    <a:p>
                      <a:endParaRPr lang="tr-TR" dirty="0">
                        <a:solidFill>
                          <a:srgbClr val="FF0000"/>
                        </a:solidFill>
                      </a:endParaRPr>
                    </a:p>
                  </a:txBody>
                  <a:tcPr/>
                </a:tc>
                <a:extLst>
                  <a:ext uri="{0D108BD9-81ED-4DB2-BD59-A6C34878D82A}">
                    <a16:rowId xmlns:a16="http://schemas.microsoft.com/office/drawing/2014/main" val="10012"/>
                  </a:ext>
                </a:extLst>
              </a:tr>
              <a:tr h="363952">
                <a:tc>
                  <a:txBody>
                    <a:bodyPr/>
                    <a:lstStyle/>
                    <a:p>
                      <a:pPr algn="l">
                        <a:lnSpc>
                          <a:spcPts val="1030"/>
                        </a:lnSpc>
                        <a:spcAft>
                          <a:spcPts val="0"/>
                        </a:spcAft>
                      </a:pPr>
                      <a:r>
                        <a:rPr lang="tr-TR" sz="1000" b="1" dirty="0">
                          <a:effectLst/>
                          <a:latin typeface="Arial" panose="020B0604020202020204" pitchFamily="34" charset="0"/>
                          <a:ea typeface="Times New Roman"/>
                          <a:cs typeface="Arial" panose="020B0604020202020204" pitchFamily="34" charset="0"/>
                        </a:rPr>
                        <a:t>SEÇMELİ</a:t>
                      </a:r>
                      <a:r>
                        <a:rPr lang="tr-TR" sz="1000" b="1" baseline="0" dirty="0">
                          <a:effectLst/>
                          <a:latin typeface="Arial" panose="020B0604020202020204" pitchFamily="34" charset="0"/>
                          <a:ea typeface="Times New Roman"/>
                          <a:cs typeface="Arial" panose="020B0604020202020204" pitchFamily="34" charset="0"/>
                        </a:rPr>
                        <a:t> BİRİNCİ YABANCI DİL</a:t>
                      </a:r>
                      <a:endParaRPr lang="tr-TR" sz="1000" b="1" dirty="0">
                        <a:effectLst/>
                        <a:latin typeface="Arial" panose="020B0604020202020204" pitchFamily="34" charset="0"/>
                        <a:ea typeface="Times New Roman"/>
                        <a:cs typeface="Arial" panose="020B0604020202020204" pitchFamily="34" charset="0"/>
                      </a:endParaRPr>
                    </a:p>
                  </a:txBody>
                  <a:tcPr marL="25400" marR="25400" marT="0" marB="0" anchor="ctr"/>
                </a:tc>
                <a:tc>
                  <a:txBody>
                    <a:bodyPr/>
                    <a:lstStyle/>
                    <a:p>
                      <a:pPr algn="ctr">
                        <a:lnSpc>
                          <a:spcPts val="1030"/>
                        </a:lnSpc>
                        <a:spcAft>
                          <a:spcPts val="0"/>
                        </a:spcAft>
                      </a:pPr>
                      <a:r>
                        <a:rPr lang="tr-TR" sz="1400" dirty="0">
                          <a:solidFill>
                            <a:srgbClr val="000000"/>
                          </a:solidFill>
                          <a:effectLst/>
                          <a:latin typeface="Arial" panose="020B0604020202020204" pitchFamily="34" charset="0"/>
                          <a:ea typeface="Times New Roman"/>
                          <a:cs typeface="Arial" panose="020B0604020202020204" pitchFamily="34" charset="0"/>
                        </a:rPr>
                        <a:t>4</a:t>
                      </a:r>
                      <a:endParaRPr lang="tr-TR" sz="1400" dirty="0">
                        <a:effectLst/>
                        <a:latin typeface="Arial" panose="020B0604020202020204" pitchFamily="34" charset="0"/>
                        <a:ea typeface="Times New Roman"/>
                        <a:cs typeface="Arial" panose="020B0604020202020204" pitchFamily="34" charset="0"/>
                      </a:endParaRPr>
                    </a:p>
                  </a:txBody>
                  <a:tcPr marL="25400" marR="25400" marT="0" marB="0" anchor="ctr"/>
                </a:tc>
                <a:tc>
                  <a:txBody>
                    <a:bodyPr/>
                    <a:lstStyle/>
                    <a:p>
                      <a:pPr algn="ctr"/>
                      <a:r>
                        <a:rPr lang="tr-TR" sz="1600" dirty="0">
                          <a:latin typeface="Arial" panose="020B0604020202020204" pitchFamily="34" charset="0"/>
                          <a:cs typeface="Arial" panose="020B0604020202020204" pitchFamily="34" charset="0"/>
                        </a:rPr>
                        <a:t>90</a:t>
                      </a:r>
                    </a:p>
                  </a:txBody>
                  <a:tcPr/>
                </a:tc>
                <a:tc>
                  <a:txBody>
                    <a:bodyPr/>
                    <a:lstStyle/>
                    <a:p>
                      <a:pPr algn="ctr"/>
                      <a:r>
                        <a:rPr lang="tr-TR" sz="1600" dirty="0">
                          <a:latin typeface="Arial" panose="020B0604020202020204" pitchFamily="34" charset="0"/>
                          <a:cs typeface="Arial" panose="020B0604020202020204" pitchFamily="34" charset="0"/>
                        </a:rPr>
                        <a:t>360</a:t>
                      </a:r>
                    </a:p>
                  </a:txBody>
                  <a:tcPr/>
                </a:tc>
                <a:tc>
                  <a:txBody>
                    <a:bodyPr/>
                    <a:lstStyle/>
                    <a:p>
                      <a:endParaRPr lang="tr-TR" dirty="0">
                        <a:solidFill>
                          <a:srgbClr val="FF0000"/>
                        </a:solidFill>
                      </a:endParaRPr>
                    </a:p>
                  </a:txBody>
                  <a:tcPr/>
                </a:tc>
                <a:extLst>
                  <a:ext uri="{0D108BD9-81ED-4DB2-BD59-A6C34878D82A}">
                    <a16:rowId xmlns:a16="http://schemas.microsoft.com/office/drawing/2014/main" val="10013"/>
                  </a:ext>
                </a:extLst>
              </a:tr>
              <a:tr h="363952">
                <a:tc>
                  <a:txBody>
                    <a:bodyPr/>
                    <a:lstStyle/>
                    <a:p>
                      <a:pPr algn="l">
                        <a:lnSpc>
                          <a:spcPts val="1030"/>
                        </a:lnSpc>
                        <a:spcAft>
                          <a:spcPts val="0"/>
                        </a:spcAft>
                      </a:pPr>
                      <a:r>
                        <a:rPr lang="tr-TR" sz="1000" b="1" dirty="0">
                          <a:effectLst/>
                          <a:latin typeface="Arial" panose="020B0604020202020204" pitchFamily="34" charset="0"/>
                          <a:ea typeface="Times New Roman"/>
                          <a:cs typeface="Arial" panose="020B0604020202020204" pitchFamily="34" charset="0"/>
                        </a:rPr>
                        <a:t>SEÇMELİ</a:t>
                      </a:r>
                      <a:r>
                        <a:rPr lang="tr-TR" sz="1000" b="1" baseline="0" dirty="0">
                          <a:effectLst/>
                          <a:latin typeface="Arial" panose="020B0604020202020204" pitchFamily="34" charset="0"/>
                          <a:ea typeface="Times New Roman"/>
                          <a:cs typeface="Arial" panose="020B0604020202020204" pitchFamily="34" charset="0"/>
                        </a:rPr>
                        <a:t> BİLGİSAYAR BİLİMİ</a:t>
                      </a:r>
                      <a:endParaRPr lang="tr-TR" sz="1000" b="1" dirty="0">
                        <a:effectLst/>
                        <a:latin typeface="Arial" panose="020B0604020202020204" pitchFamily="34" charset="0"/>
                        <a:ea typeface="Times New Roman"/>
                        <a:cs typeface="Arial" panose="020B0604020202020204" pitchFamily="34" charset="0"/>
                      </a:endParaRPr>
                    </a:p>
                  </a:txBody>
                  <a:tcPr marL="25400" marR="25400" marT="0" marB="0" anchor="ctr"/>
                </a:tc>
                <a:tc>
                  <a:txBody>
                    <a:bodyPr/>
                    <a:lstStyle/>
                    <a:p>
                      <a:pPr algn="ctr">
                        <a:lnSpc>
                          <a:spcPts val="1030"/>
                        </a:lnSpc>
                        <a:spcAft>
                          <a:spcPts val="0"/>
                        </a:spcAft>
                      </a:pPr>
                      <a:r>
                        <a:rPr lang="tr-TR" sz="1400" dirty="0">
                          <a:solidFill>
                            <a:srgbClr val="000000"/>
                          </a:solidFill>
                          <a:effectLst/>
                          <a:latin typeface="Arial" panose="020B0604020202020204" pitchFamily="34" charset="0"/>
                          <a:ea typeface="Times New Roman"/>
                          <a:cs typeface="Arial" panose="020B0604020202020204" pitchFamily="34" charset="0"/>
                        </a:rPr>
                        <a:t>1</a:t>
                      </a:r>
                      <a:endParaRPr lang="tr-TR" sz="1400" dirty="0">
                        <a:effectLst/>
                        <a:latin typeface="Arial" panose="020B0604020202020204" pitchFamily="34" charset="0"/>
                        <a:ea typeface="Times New Roman"/>
                        <a:cs typeface="Arial" panose="020B0604020202020204" pitchFamily="34" charset="0"/>
                      </a:endParaRPr>
                    </a:p>
                  </a:txBody>
                  <a:tcPr marL="25400" marR="25400" marT="0" marB="0" anchor="ctr"/>
                </a:tc>
                <a:tc>
                  <a:txBody>
                    <a:bodyPr/>
                    <a:lstStyle/>
                    <a:p>
                      <a:pPr algn="ctr"/>
                      <a:r>
                        <a:rPr lang="tr-TR" sz="1600" dirty="0">
                          <a:latin typeface="Arial" panose="020B0604020202020204" pitchFamily="34" charset="0"/>
                          <a:cs typeface="Arial" panose="020B0604020202020204" pitchFamily="34" charset="0"/>
                        </a:rPr>
                        <a:t>100</a:t>
                      </a:r>
                    </a:p>
                  </a:txBody>
                  <a:tcPr/>
                </a:tc>
                <a:tc>
                  <a:txBody>
                    <a:bodyPr/>
                    <a:lstStyle/>
                    <a:p>
                      <a:pPr algn="ctr"/>
                      <a:r>
                        <a:rPr lang="tr-TR" sz="1600" dirty="0">
                          <a:latin typeface="Arial" panose="020B0604020202020204" pitchFamily="34" charset="0"/>
                          <a:cs typeface="Arial" panose="020B0604020202020204" pitchFamily="34" charset="0"/>
                        </a:rPr>
                        <a:t>100</a:t>
                      </a:r>
                    </a:p>
                  </a:txBody>
                  <a:tcPr/>
                </a:tc>
                <a:tc>
                  <a:txBody>
                    <a:bodyPr/>
                    <a:lstStyle/>
                    <a:p>
                      <a:endParaRPr lang="tr-TR" dirty="0">
                        <a:solidFill>
                          <a:srgbClr val="FF0000"/>
                        </a:solidFill>
                      </a:endParaRPr>
                    </a:p>
                  </a:txBody>
                  <a:tcPr/>
                </a:tc>
                <a:extLst>
                  <a:ext uri="{0D108BD9-81ED-4DB2-BD59-A6C34878D82A}">
                    <a16:rowId xmlns:a16="http://schemas.microsoft.com/office/drawing/2014/main" val="10014"/>
                  </a:ext>
                </a:extLst>
              </a:tr>
              <a:tr h="363952">
                <a:tc>
                  <a:txBody>
                    <a:bodyPr/>
                    <a:lstStyle/>
                    <a:p>
                      <a:pPr algn="l">
                        <a:lnSpc>
                          <a:spcPts val="1030"/>
                        </a:lnSpc>
                        <a:spcAft>
                          <a:spcPts val="0"/>
                        </a:spcAft>
                      </a:pPr>
                      <a:r>
                        <a:rPr lang="tr-TR" sz="1000" b="1" dirty="0">
                          <a:effectLst/>
                          <a:latin typeface="Arial" panose="020B0604020202020204" pitchFamily="34" charset="0"/>
                          <a:ea typeface="Times New Roman"/>
                          <a:cs typeface="Arial" panose="020B0604020202020204" pitchFamily="34" charset="0"/>
                        </a:rPr>
                        <a:t>MÜZİK</a:t>
                      </a:r>
                    </a:p>
                  </a:txBody>
                  <a:tcPr marL="25400" marR="25400" marT="0" marB="0" anchor="ctr"/>
                </a:tc>
                <a:tc>
                  <a:txBody>
                    <a:bodyPr/>
                    <a:lstStyle/>
                    <a:p>
                      <a:pPr algn="ctr">
                        <a:lnSpc>
                          <a:spcPts val="1030"/>
                        </a:lnSpc>
                        <a:spcAft>
                          <a:spcPts val="0"/>
                        </a:spcAft>
                      </a:pPr>
                      <a:r>
                        <a:rPr lang="tr-TR" sz="1400" dirty="0">
                          <a:solidFill>
                            <a:srgbClr val="000000"/>
                          </a:solidFill>
                          <a:effectLst/>
                          <a:latin typeface="Arial" panose="020B0604020202020204" pitchFamily="34" charset="0"/>
                          <a:ea typeface="Times New Roman"/>
                          <a:cs typeface="Arial" panose="020B0604020202020204" pitchFamily="34" charset="0"/>
                        </a:rPr>
                        <a:t>2</a:t>
                      </a:r>
                      <a:endParaRPr lang="tr-TR" sz="1400" dirty="0">
                        <a:effectLst/>
                        <a:latin typeface="Arial" panose="020B0604020202020204" pitchFamily="34" charset="0"/>
                        <a:ea typeface="Times New Roman"/>
                        <a:cs typeface="Arial" panose="020B0604020202020204" pitchFamily="34" charset="0"/>
                      </a:endParaRPr>
                    </a:p>
                  </a:txBody>
                  <a:tcPr marL="25400" marR="25400" marT="0" marB="0" anchor="ctr"/>
                </a:tc>
                <a:tc>
                  <a:txBody>
                    <a:bodyPr/>
                    <a:lstStyle/>
                    <a:p>
                      <a:pPr algn="ctr"/>
                      <a:r>
                        <a:rPr lang="tr-TR" sz="1600" dirty="0">
                          <a:latin typeface="Arial" panose="020B0604020202020204" pitchFamily="34" charset="0"/>
                          <a:cs typeface="Arial" panose="020B0604020202020204" pitchFamily="34" charset="0"/>
                        </a:rPr>
                        <a:t>90</a:t>
                      </a:r>
                    </a:p>
                  </a:txBody>
                  <a:tcPr/>
                </a:tc>
                <a:tc>
                  <a:txBody>
                    <a:bodyPr/>
                    <a:lstStyle/>
                    <a:p>
                      <a:pPr algn="ctr"/>
                      <a:r>
                        <a:rPr lang="tr-TR" sz="1600" dirty="0">
                          <a:latin typeface="Arial" panose="020B0604020202020204" pitchFamily="34" charset="0"/>
                          <a:cs typeface="Arial" panose="020B0604020202020204" pitchFamily="34" charset="0"/>
                        </a:rPr>
                        <a:t>180</a:t>
                      </a:r>
                    </a:p>
                  </a:txBody>
                  <a:tcPr/>
                </a:tc>
                <a:tc>
                  <a:txBody>
                    <a:bodyPr/>
                    <a:lstStyle/>
                    <a:p>
                      <a:endParaRPr lang="tr-TR" dirty="0">
                        <a:solidFill>
                          <a:srgbClr val="FF0000"/>
                        </a:solidFill>
                      </a:endParaRPr>
                    </a:p>
                  </a:txBody>
                  <a:tcPr/>
                </a:tc>
                <a:extLst>
                  <a:ext uri="{0D108BD9-81ED-4DB2-BD59-A6C34878D82A}">
                    <a16:rowId xmlns:a16="http://schemas.microsoft.com/office/drawing/2014/main" val="10015"/>
                  </a:ext>
                </a:extLst>
              </a:tr>
              <a:tr h="363952">
                <a:tc>
                  <a:txBody>
                    <a:bodyPr/>
                    <a:lstStyle/>
                    <a:p>
                      <a:pPr algn="l">
                        <a:lnSpc>
                          <a:spcPts val="1030"/>
                        </a:lnSpc>
                        <a:spcAft>
                          <a:spcPts val="0"/>
                        </a:spcAft>
                      </a:pPr>
                      <a:r>
                        <a:rPr lang="tr-TR" sz="1200" b="1" dirty="0">
                          <a:effectLst/>
                          <a:latin typeface="Arial" panose="020B0604020202020204" pitchFamily="34" charset="0"/>
                          <a:ea typeface="Times New Roman"/>
                          <a:cs typeface="Arial" panose="020B0604020202020204" pitchFamily="34" charset="0"/>
                        </a:rPr>
                        <a:t>TOPLAM</a:t>
                      </a:r>
                      <a:r>
                        <a:rPr lang="tr-TR" sz="1200" b="1" baseline="0" dirty="0">
                          <a:effectLst/>
                          <a:latin typeface="Arial" panose="020B0604020202020204" pitchFamily="34" charset="0"/>
                          <a:ea typeface="Times New Roman"/>
                          <a:cs typeface="Arial" panose="020B0604020202020204" pitchFamily="34" charset="0"/>
                        </a:rPr>
                        <a:t> </a:t>
                      </a:r>
                      <a:endParaRPr lang="tr-TR" sz="1200" b="1" dirty="0">
                        <a:effectLst/>
                        <a:latin typeface="Arial" panose="020B0604020202020204" pitchFamily="34" charset="0"/>
                        <a:ea typeface="Times New Roman"/>
                        <a:cs typeface="Arial" panose="020B0604020202020204" pitchFamily="34" charset="0"/>
                      </a:endParaRPr>
                    </a:p>
                  </a:txBody>
                  <a:tcPr marL="25400" marR="25400" marT="0" marB="0" anchor="ctr"/>
                </a:tc>
                <a:tc>
                  <a:txBody>
                    <a:bodyPr/>
                    <a:lstStyle/>
                    <a:p>
                      <a:pPr algn="ctr">
                        <a:lnSpc>
                          <a:spcPts val="1030"/>
                        </a:lnSpc>
                        <a:spcAft>
                          <a:spcPts val="0"/>
                        </a:spcAft>
                      </a:pPr>
                      <a:r>
                        <a:rPr lang="tr-TR" sz="1400" dirty="0">
                          <a:effectLst/>
                          <a:latin typeface="Arial" panose="020B0604020202020204" pitchFamily="34" charset="0"/>
                          <a:ea typeface="Times New Roman"/>
                          <a:cs typeface="Arial" panose="020B0604020202020204" pitchFamily="34" charset="0"/>
                        </a:rPr>
                        <a:t>39</a:t>
                      </a:r>
                    </a:p>
                  </a:txBody>
                  <a:tcPr marL="25400" marR="25400" marT="0" marB="0" anchor="ctr"/>
                </a:tc>
                <a:tc>
                  <a:txBody>
                    <a:bodyPr/>
                    <a:lstStyle/>
                    <a:p>
                      <a:endParaRPr lang="tr-TR" dirty="0"/>
                    </a:p>
                  </a:txBody>
                  <a:tcPr/>
                </a:tc>
                <a:tc>
                  <a:txBody>
                    <a:bodyPr/>
                    <a:lstStyle/>
                    <a:p>
                      <a:pPr algn="ctr"/>
                      <a:r>
                        <a:rPr lang="tr-TR" sz="1600" dirty="0">
                          <a:latin typeface="Arial" panose="020B0604020202020204" pitchFamily="34" charset="0"/>
                          <a:cs typeface="Arial" panose="020B0604020202020204" pitchFamily="34" charset="0"/>
                        </a:rPr>
                        <a:t>3510</a:t>
                      </a:r>
                    </a:p>
                  </a:txBody>
                  <a:tcPr/>
                </a:tc>
                <a:tc>
                  <a:txBody>
                    <a:bodyPr/>
                    <a:lstStyle/>
                    <a:p>
                      <a:pPr algn="ctr"/>
                      <a:r>
                        <a:rPr lang="tr-TR" dirty="0">
                          <a:solidFill>
                            <a:srgbClr val="FF0000"/>
                          </a:solidFill>
                        </a:rPr>
                        <a:t>3510/39=90</a:t>
                      </a:r>
                    </a:p>
                  </a:txBody>
                  <a:tcPr/>
                </a:tc>
                <a:extLst>
                  <a:ext uri="{0D108BD9-81ED-4DB2-BD59-A6C34878D82A}">
                    <a16:rowId xmlns:a16="http://schemas.microsoft.com/office/drawing/2014/main" val="10016"/>
                  </a:ext>
                </a:extLst>
              </a:tr>
            </a:tbl>
          </a:graphicData>
        </a:graphic>
      </p:graphicFrame>
      <p:sp>
        <p:nvSpPr>
          <p:cNvPr id="3" name="Başlık 2"/>
          <p:cNvSpPr>
            <a:spLocks noGrp="1"/>
          </p:cNvSpPr>
          <p:nvPr>
            <p:ph type="title"/>
          </p:nvPr>
        </p:nvSpPr>
        <p:spPr>
          <a:xfrm>
            <a:off x="467544" y="28625"/>
            <a:ext cx="8229600" cy="304031"/>
          </a:xfrm>
          <a:solidFill>
            <a:schemeClr val="bg2"/>
          </a:solidFill>
        </p:spPr>
        <p:txBody>
          <a:bodyPr>
            <a:normAutofit fontScale="90000"/>
          </a:bodyPr>
          <a:lstStyle/>
          <a:p>
            <a:pPr algn="ctr"/>
            <a:r>
              <a:rPr lang="tr-TR" sz="2000" dirty="0">
                <a:solidFill>
                  <a:schemeClr val="tx1"/>
                </a:solidFill>
                <a:latin typeface="Arial" panose="020B0604020202020204" pitchFamily="34" charset="0"/>
                <a:cs typeface="Arial" panose="020B0604020202020204" pitchFamily="34" charset="0"/>
              </a:rPr>
              <a:t>Yılsonu Başarı Puanı Örneği</a:t>
            </a:r>
            <a:r>
              <a:rPr lang="tr-TR" sz="20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6286812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solidFill>
            <a:schemeClr val="bg1">
              <a:lumMod val="95000"/>
            </a:schemeClr>
          </a:solidFill>
        </p:spPr>
        <p:txBody>
          <a:bodyPr>
            <a:normAutofit/>
          </a:bodyPr>
          <a:lstStyle/>
          <a:p>
            <a:pPr marL="109728" indent="0">
              <a:buNone/>
            </a:pPr>
            <a:endParaRPr lang="tr-TR" dirty="0">
              <a:latin typeface="Arial" panose="020B0604020202020204" pitchFamily="34" charset="0"/>
              <a:cs typeface="Arial" panose="020B0604020202020204" pitchFamily="34" charset="0"/>
            </a:endParaRPr>
          </a:p>
          <a:p>
            <a:pPr marL="109728" indent="0">
              <a:buNone/>
            </a:pPr>
            <a:r>
              <a:rPr lang="tr-TR" sz="2000" dirty="0">
                <a:latin typeface="Arial" panose="020B0604020202020204" pitchFamily="34" charset="0"/>
                <a:cs typeface="Arial" panose="020B0604020202020204" pitchFamily="34" charset="0"/>
              </a:rPr>
              <a:t>Öğrencinin, ders yılı sonunda herhangi bir dersten başarılı sayılabilmesi için;</a:t>
            </a:r>
          </a:p>
          <a:p>
            <a:pPr marL="109728" indent="0">
              <a:buNone/>
            </a:pPr>
            <a:endParaRPr lang="tr-TR" sz="2000" dirty="0">
              <a:latin typeface="Arial" panose="020B0604020202020204" pitchFamily="34" charset="0"/>
              <a:cs typeface="Arial" panose="020B0604020202020204" pitchFamily="34" charset="0"/>
            </a:endParaRPr>
          </a:p>
          <a:p>
            <a:r>
              <a:rPr lang="tr-TR" sz="2000" dirty="0">
                <a:latin typeface="Arial" panose="020B0604020202020204" pitchFamily="34" charset="0"/>
                <a:cs typeface="Arial" panose="020B0604020202020204" pitchFamily="34" charset="0"/>
              </a:rPr>
              <a:t>a) İki dönem puanının aritmetik ortalamasının </a:t>
            </a:r>
            <a:r>
              <a:rPr lang="tr-TR" sz="2000" b="1" dirty="0">
                <a:latin typeface="Arial" panose="020B0604020202020204" pitchFamily="34" charset="0"/>
                <a:cs typeface="Arial" panose="020B0604020202020204" pitchFamily="34" charset="0"/>
              </a:rPr>
              <a:t>en az 50 veya birinci dönem puanı ne olursa olsun ikinci dönem puanının en az 70 olması gerekir.</a:t>
            </a:r>
          </a:p>
          <a:p>
            <a:pPr marL="109728" indent="0">
              <a:buNone/>
            </a:pPr>
            <a:r>
              <a:rPr lang="tr-TR" sz="2000" b="1" dirty="0">
                <a:latin typeface="Arial" panose="020B0604020202020204" pitchFamily="34" charset="0"/>
                <a:cs typeface="Arial" panose="020B0604020202020204" pitchFamily="34" charset="0"/>
              </a:rPr>
              <a:t>Örnek :</a:t>
            </a:r>
          </a:p>
        </p:txBody>
      </p:sp>
      <p:sp>
        <p:nvSpPr>
          <p:cNvPr id="3" name="Başlık 2"/>
          <p:cNvSpPr>
            <a:spLocks noGrp="1"/>
          </p:cNvSpPr>
          <p:nvPr>
            <p:ph type="title"/>
          </p:nvPr>
        </p:nvSpPr>
        <p:spPr>
          <a:solidFill>
            <a:schemeClr val="bg2"/>
          </a:solidFill>
        </p:spPr>
        <p:txBody>
          <a:bodyPr>
            <a:normAutofit fontScale="90000"/>
          </a:bodyPr>
          <a:lstStyle/>
          <a:p>
            <a:pPr algn="ctr"/>
            <a:r>
              <a:rPr lang="tr-TR" dirty="0">
                <a:solidFill>
                  <a:schemeClr val="tx1"/>
                </a:solidFill>
                <a:effectLst/>
              </a:rPr>
              <a:t>Ders yılı sonunda herhangi bir dersten başarılı sayılma</a:t>
            </a:r>
            <a:endParaRPr lang="tr-TR" dirty="0">
              <a:solidFill>
                <a:schemeClr val="tx1"/>
              </a:solidFill>
            </a:endParaRPr>
          </a:p>
        </p:txBody>
      </p:sp>
      <p:graphicFrame>
        <p:nvGraphicFramePr>
          <p:cNvPr id="4" name="Tablo 3"/>
          <p:cNvGraphicFramePr>
            <a:graphicFrameLocks noGrp="1"/>
          </p:cNvGraphicFramePr>
          <p:nvPr>
            <p:extLst>
              <p:ext uri="{D42A27DB-BD31-4B8C-83A1-F6EECF244321}">
                <p14:modId xmlns:p14="http://schemas.microsoft.com/office/powerpoint/2010/main" val="10880289"/>
              </p:ext>
            </p:extLst>
          </p:nvPr>
        </p:nvGraphicFramePr>
        <p:xfrm>
          <a:off x="1115616" y="4437112"/>
          <a:ext cx="6984776" cy="1804288"/>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0000"/>
                    </a:ext>
                  </a:extLst>
                </a:gridCol>
                <a:gridCol w="1932384">
                  <a:extLst>
                    <a:ext uri="{9D8B030D-6E8A-4147-A177-3AD203B41FA5}">
                      <a16:colId xmlns:a16="http://schemas.microsoft.com/office/drawing/2014/main" val="20001"/>
                    </a:ext>
                  </a:extLst>
                </a:gridCol>
                <a:gridCol w="2016224">
                  <a:extLst>
                    <a:ext uri="{9D8B030D-6E8A-4147-A177-3AD203B41FA5}">
                      <a16:colId xmlns:a16="http://schemas.microsoft.com/office/drawing/2014/main" val="20002"/>
                    </a:ext>
                  </a:extLst>
                </a:gridCol>
                <a:gridCol w="1512168">
                  <a:extLst>
                    <a:ext uri="{9D8B030D-6E8A-4147-A177-3AD203B41FA5}">
                      <a16:colId xmlns:a16="http://schemas.microsoft.com/office/drawing/2014/main" val="20003"/>
                    </a:ext>
                  </a:extLst>
                </a:gridCol>
              </a:tblGrid>
              <a:tr h="691768">
                <a:tc>
                  <a:txBody>
                    <a:bodyPr/>
                    <a:lstStyle/>
                    <a:p>
                      <a:r>
                        <a:rPr lang="tr-TR" dirty="0">
                          <a:latin typeface="Arial" panose="020B0604020202020204" pitchFamily="34" charset="0"/>
                          <a:cs typeface="Arial" panose="020B0604020202020204" pitchFamily="34" charset="0"/>
                        </a:rPr>
                        <a:t>Ders</a:t>
                      </a:r>
                    </a:p>
                  </a:txBody>
                  <a:tcPr/>
                </a:tc>
                <a:tc>
                  <a:txBody>
                    <a:bodyPr/>
                    <a:lstStyle/>
                    <a:p>
                      <a:r>
                        <a:rPr lang="tr-TR" sz="1600" dirty="0">
                          <a:latin typeface="Arial" panose="020B0604020202020204" pitchFamily="34" charset="0"/>
                          <a:cs typeface="Arial" panose="020B0604020202020204" pitchFamily="34" charset="0"/>
                        </a:rPr>
                        <a:t>1. Dönem Puanı</a:t>
                      </a:r>
                    </a:p>
                  </a:txBody>
                  <a:tcPr/>
                </a:tc>
                <a:tc>
                  <a:txBody>
                    <a:bodyPr/>
                    <a:lstStyle/>
                    <a:p>
                      <a:r>
                        <a:rPr lang="tr-TR" sz="1600" dirty="0">
                          <a:latin typeface="Arial" panose="020B0604020202020204" pitchFamily="34" charset="0"/>
                          <a:cs typeface="Arial" panose="020B0604020202020204" pitchFamily="34" charset="0"/>
                        </a:rPr>
                        <a:t>2.</a:t>
                      </a:r>
                      <a:r>
                        <a:rPr lang="tr-TR" sz="1600" baseline="0" dirty="0">
                          <a:latin typeface="Arial" panose="020B0604020202020204" pitchFamily="34" charset="0"/>
                          <a:cs typeface="Arial" panose="020B0604020202020204" pitchFamily="34" charset="0"/>
                        </a:rPr>
                        <a:t> Dönem Puanı</a:t>
                      </a:r>
                      <a:endParaRPr lang="tr-TR" sz="1600" dirty="0">
                        <a:latin typeface="Arial" panose="020B0604020202020204" pitchFamily="34" charset="0"/>
                        <a:cs typeface="Arial" panose="020B0604020202020204" pitchFamily="34" charset="0"/>
                      </a:endParaRPr>
                    </a:p>
                  </a:txBody>
                  <a:tcPr/>
                </a:tc>
                <a:tc>
                  <a:txBody>
                    <a:bodyPr/>
                    <a:lstStyle/>
                    <a:p>
                      <a:r>
                        <a:rPr lang="tr-TR" sz="1600" dirty="0">
                          <a:latin typeface="Arial" panose="020B0604020202020204" pitchFamily="34" charset="0"/>
                          <a:cs typeface="Arial" panose="020B0604020202020204" pitchFamily="34" charset="0"/>
                        </a:rPr>
                        <a:t>Sonuç</a:t>
                      </a:r>
                    </a:p>
                  </a:txBody>
                  <a:tcPr/>
                </a:tc>
                <a:extLst>
                  <a:ext uri="{0D108BD9-81ED-4DB2-BD59-A6C34878D82A}">
                    <a16:rowId xmlns:a16="http://schemas.microsoft.com/office/drawing/2014/main" val="10000"/>
                  </a:ext>
                </a:extLst>
              </a:tr>
              <a:tr h="370840">
                <a:tc>
                  <a:txBody>
                    <a:bodyPr/>
                    <a:lstStyle/>
                    <a:p>
                      <a:r>
                        <a:rPr lang="tr-TR" b="1" dirty="0">
                          <a:latin typeface="Arial" panose="020B0604020202020204" pitchFamily="34" charset="0"/>
                          <a:cs typeface="Arial" panose="020B0604020202020204" pitchFamily="34" charset="0"/>
                        </a:rPr>
                        <a:t>FİZİK</a:t>
                      </a:r>
                    </a:p>
                  </a:txBody>
                  <a:tcPr/>
                </a:tc>
                <a:tc>
                  <a:txBody>
                    <a:bodyPr/>
                    <a:lstStyle/>
                    <a:p>
                      <a:r>
                        <a:rPr lang="tr-TR" dirty="0"/>
                        <a:t>60</a:t>
                      </a:r>
                    </a:p>
                  </a:txBody>
                  <a:tcPr/>
                </a:tc>
                <a:tc>
                  <a:txBody>
                    <a:bodyPr/>
                    <a:lstStyle/>
                    <a:p>
                      <a:r>
                        <a:rPr lang="tr-TR" dirty="0"/>
                        <a:t>40</a:t>
                      </a:r>
                    </a:p>
                  </a:txBody>
                  <a:tcPr/>
                </a:tc>
                <a:tc>
                  <a:txBody>
                    <a:bodyPr/>
                    <a:lstStyle/>
                    <a:p>
                      <a:r>
                        <a:rPr lang="tr-TR" b="1" dirty="0">
                          <a:solidFill>
                            <a:srgbClr val="FF0000"/>
                          </a:solidFill>
                        </a:rPr>
                        <a:t>BAŞARILI</a:t>
                      </a:r>
                    </a:p>
                  </a:txBody>
                  <a:tcPr/>
                </a:tc>
                <a:extLst>
                  <a:ext uri="{0D108BD9-81ED-4DB2-BD59-A6C34878D82A}">
                    <a16:rowId xmlns:a16="http://schemas.microsoft.com/office/drawing/2014/main" val="10001"/>
                  </a:ext>
                </a:extLst>
              </a:tr>
              <a:tr h="370840">
                <a:tc>
                  <a:txBody>
                    <a:bodyPr/>
                    <a:lstStyle/>
                    <a:p>
                      <a:r>
                        <a:rPr lang="tr-TR" b="1" dirty="0">
                          <a:latin typeface="Arial" panose="020B0604020202020204" pitchFamily="34" charset="0"/>
                          <a:cs typeface="Arial" panose="020B0604020202020204" pitchFamily="34" charset="0"/>
                        </a:rPr>
                        <a:t>FİZİK</a:t>
                      </a:r>
                    </a:p>
                  </a:txBody>
                  <a:tcPr/>
                </a:tc>
                <a:tc>
                  <a:txBody>
                    <a:bodyPr/>
                    <a:lstStyle/>
                    <a:p>
                      <a:r>
                        <a:rPr lang="tr-TR" dirty="0"/>
                        <a:t>20</a:t>
                      </a:r>
                    </a:p>
                  </a:txBody>
                  <a:tcPr/>
                </a:tc>
                <a:tc>
                  <a:txBody>
                    <a:bodyPr/>
                    <a:lstStyle/>
                    <a:p>
                      <a:r>
                        <a:rPr lang="tr-TR" dirty="0"/>
                        <a:t>70</a:t>
                      </a:r>
                    </a:p>
                  </a:txBody>
                  <a:tcPr/>
                </a:tc>
                <a:tc>
                  <a:txBody>
                    <a:bodyPr/>
                    <a:lstStyle/>
                    <a:p>
                      <a:r>
                        <a:rPr lang="tr-TR" b="1" dirty="0">
                          <a:solidFill>
                            <a:srgbClr val="FF0000"/>
                          </a:solidFill>
                        </a:rPr>
                        <a:t>BAŞARILI</a:t>
                      </a:r>
                    </a:p>
                  </a:txBody>
                  <a:tcPr/>
                </a:tc>
                <a:extLst>
                  <a:ext uri="{0D108BD9-81ED-4DB2-BD59-A6C34878D82A}">
                    <a16:rowId xmlns:a16="http://schemas.microsoft.com/office/drawing/2014/main" val="10002"/>
                  </a:ext>
                </a:extLst>
              </a:tr>
              <a:tr h="370840">
                <a:tc>
                  <a:txBody>
                    <a:bodyPr/>
                    <a:lstStyle/>
                    <a:p>
                      <a:r>
                        <a:rPr lang="tr-TR" b="1" dirty="0">
                          <a:latin typeface="Arial" panose="020B0604020202020204" pitchFamily="34" charset="0"/>
                          <a:cs typeface="Arial" panose="020B0604020202020204" pitchFamily="34" charset="0"/>
                        </a:rPr>
                        <a:t>FİZİK</a:t>
                      </a:r>
                    </a:p>
                  </a:txBody>
                  <a:tcPr/>
                </a:tc>
                <a:tc>
                  <a:txBody>
                    <a:bodyPr/>
                    <a:lstStyle/>
                    <a:p>
                      <a:r>
                        <a:rPr lang="tr-TR" dirty="0"/>
                        <a:t>30</a:t>
                      </a:r>
                    </a:p>
                  </a:txBody>
                  <a:tcPr/>
                </a:tc>
                <a:tc>
                  <a:txBody>
                    <a:bodyPr/>
                    <a:lstStyle/>
                    <a:p>
                      <a:r>
                        <a:rPr lang="tr-TR" dirty="0"/>
                        <a:t>60</a:t>
                      </a:r>
                    </a:p>
                  </a:txBody>
                  <a:tcPr/>
                </a:tc>
                <a:tc>
                  <a:txBody>
                    <a:bodyPr/>
                    <a:lstStyle/>
                    <a:p>
                      <a:r>
                        <a:rPr lang="tr-TR" b="1" dirty="0">
                          <a:solidFill>
                            <a:srgbClr val="FF0000"/>
                          </a:solidFill>
                        </a:rPr>
                        <a:t>BAŞARISIZ</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6629699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solidFill>
            <a:schemeClr val="bg1">
              <a:lumMod val="95000"/>
            </a:schemeClr>
          </a:solidFill>
        </p:spPr>
        <p:txBody>
          <a:bodyPr>
            <a:normAutofit fontScale="92500" lnSpcReduction="10000"/>
          </a:bodyPr>
          <a:lstStyle/>
          <a:p>
            <a:pPr marL="109728" indent="0">
              <a:buNone/>
            </a:pPr>
            <a:r>
              <a:rPr lang="tr-TR" dirty="0">
                <a:latin typeface="Arial" panose="020B0604020202020204" pitchFamily="34" charset="0"/>
                <a:cs typeface="Arial" panose="020B0604020202020204" pitchFamily="34" charset="0"/>
              </a:rPr>
              <a:t>Ders yılı sonunda her bir dersten iki dönem puanı bulunmak kaydıyla;</a:t>
            </a:r>
          </a:p>
          <a:p>
            <a:pPr marL="109728" indent="0">
              <a:buNone/>
            </a:pPr>
            <a:endParaRPr lang="tr-TR" dirty="0">
              <a:latin typeface="Arial" panose="020B0604020202020204" pitchFamily="34" charset="0"/>
              <a:cs typeface="Arial" panose="020B0604020202020204" pitchFamily="34" charset="0"/>
            </a:endParaRPr>
          </a:p>
          <a:p>
            <a:r>
              <a:rPr lang="tr-TR" dirty="0">
                <a:latin typeface="Arial" panose="020B0604020202020204" pitchFamily="34" charset="0"/>
                <a:cs typeface="Arial" panose="020B0604020202020204" pitchFamily="34" charset="0"/>
              </a:rPr>
              <a:t>a) </a:t>
            </a:r>
            <a:r>
              <a:rPr lang="tr-TR" b="1" dirty="0">
                <a:latin typeface="Arial" panose="020B0604020202020204" pitchFamily="34" charset="0"/>
                <a:cs typeface="Arial" panose="020B0604020202020204" pitchFamily="34" charset="0"/>
              </a:rPr>
              <a:t>Tüm derslerden başarılı olan,</a:t>
            </a:r>
          </a:p>
          <a:p>
            <a:endParaRPr lang="tr-TR" dirty="0">
              <a:latin typeface="Arial" panose="020B0604020202020204" pitchFamily="34" charset="0"/>
              <a:cs typeface="Arial" panose="020B0604020202020204" pitchFamily="34" charset="0"/>
            </a:endParaRPr>
          </a:p>
          <a:p>
            <a:r>
              <a:rPr lang="tr-TR" dirty="0">
                <a:latin typeface="Arial" panose="020B0604020202020204" pitchFamily="34" charset="0"/>
                <a:cs typeface="Arial" panose="020B0604020202020204" pitchFamily="34" charset="0"/>
              </a:rPr>
              <a:t>b) </a:t>
            </a:r>
            <a:r>
              <a:rPr lang="tr-TR" dirty="0"/>
              <a:t> </a:t>
            </a:r>
            <a:r>
              <a:rPr lang="tr-TR" dirty="0">
                <a:latin typeface="Arial" panose="020B0604020202020204" pitchFamily="34" charset="0"/>
                <a:cs typeface="Arial" panose="020B0604020202020204" pitchFamily="34" charset="0"/>
              </a:rPr>
              <a:t>En fazla </a:t>
            </a:r>
            <a:r>
              <a:rPr lang="tr-TR" b="1" dirty="0">
                <a:latin typeface="Arial" panose="020B0604020202020204" pitchFamily="34" charset="0"/>
                <a:cs typeface="Arial" panose="020B0604020202020204" pitchFamily="34" charset="0"/>
              </a:rPr>
              <a:t>1 dersten başarısız </a:t>
            </a:r>
            <a:r>
              <a:rPr lang="tr-TR" dirty="0">
                <a:latin typeface="Arial" panose="020B0604020202020204" pitchFamily="34" charset="0"/>
                <a:cs typeface="Arial" panose="020B0604020202020204" pitchFamily="34" charset="0"/>
              </a:rPr>
              <a:t>olanlardan, </a:t>
            </a:r>
            <a:r>
              <a:rPr lang="tr-TR" b="1" dirty="0">
                <a:latin typeface="Arial" panose="020B0604020202020204" pitchFamily="34" charset="0"/>
                <a:cs typeface="Arial" panose="020B0604020202020204" pitchFamily="34" charset="0"/>
              </a:rPr>
              <a:t>yılsonu başarı puanı en az 50 olan</a:t>
            </a:r>
            <a:r>
              <a:rPr lang="tr-TR" dirty="0">
                <a:latin typeface="Arial" panose="020B0604020202020204" pitchFamily="34" charset="0"/>
                <a:cs typeface="Arial" panose="020B0604020202020204" pitchFamily="34" charset="0"/>
              </a:rPr>
              <a:t>, öğrenciler doğrudan sınıf geçer.</a:t>
            </a:r>
            <a:endParaRPr lang="tr-TR" b="1" dirty="0">
              <a:latin typeface="Arial" panose="020B0604020202020204" pitchFamily="34" charset="0"/>
              <a:cs typeface="Arial" panose="020B0604020202020204" pitchFamily="34" charset="0"/>
            </a:endParaRPr>
          </a:p>
          <a:p>
            <a:endParaRPr lang="tr-TR" dirty="0">
              <a:latin typeface="Arial" panose="020B0604020202020204" pitchFamily="34" charset="0"/>
              <a:cs typeface="Arial" panose="020B0604020202020204" pitchFamily="34" charset="0"/>
            </a:endParaRPr>
          </a:p>
          <a:p>
            <a:r>
              <a:rPr lang="tr-TR" dirty="0">
                <a:latin typeface="Arial" panose="020B0604020202020204" pitchFamily="34" charset="0"/>
                <a:cs typeface="Arial" panose="020B0604020202020204" pitchFamily="34" charset="0"/>
              </a:rPr>
              <a:t> Yılsonu başarı puanıyla başarılı sayılamayacak dersten </a:t>
            </a:r>
            <a:r>
              <a:rPr lang="tr-TR" b="1" dirty="0">
                <a:latin typeface="Arial" panose="020B0604020202020204" pitchFamily="34" charset="0"/>
                <a:cs typeface="Arial" panose="020B0604020202020204" pitchFamily="34" charset="0"/>
              </a:rPr>
              <a:t>(Türk Dili ve Edebiyatı</a:t>
            </a:r>
            <a:r>
              <a:rPr lang="tr-TR" dirty="0">
                <a:latin typeface="Arial" panose="020B0604020202020204" pitchFamily="34" charset="0"/>
                <a:cs typeface="Arial" panose="020B0604020202020204" pitchFamily="34" charset="0"/>
              </a:rPr>
              <a:t>) başarısız olan öğrenciler, o dersten sorumlu geçer.</a:t>
            </a:r>
          </a:p>
        </p:txBody>
      </p:sp>
      <p:sp>
        <p:nvSpPr>
          <p:cNvPr id="3" name="Başlık 2"/>
          <p:cNvSpPr>
            <a:spLocks noGrp="1"/>
          </p:cNvSpPr>
          <p:nvPr>
            <p:ph type="title"/>
          </p:nvPr>
        </p:nvSpPr>
        <p:spPr>
          <a:solidFill>
            <a:schemeClr val="bg2"/>
          </a:solidFill>
        </p:spPr>
        <p:txBody>
          <a:bodyPr/>
          <a:lstStyle/>
          <a:p>
            <a:pPr algn="ctr"/>
            <a:r>
              <a:rPr lang="tr-TR" dirty="0">
                <a:solidFill>
                  <a:schemeClr val="tx1"/>
                </a:solidFill>
                <a:effectLst/>
                <a:latin typeface="Arial" panose="020B0604020202020204" pitchFamily="34" charset="0"/>
                <a:cs typeface="Arial" panose="020B0604020202020204" pitchFamily="34" charset="0"/>
              </a:rPr>
              <a:t>Doğrudan sınıf geçme</a:t>
            </a:r>
            <a:endParaRPr lang="tr-TR"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505534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solidFill>
            <a:schemeClr val="bg1">
              <a:lumMod val="95000"/>
            </a:schemeClr>
          </a:solidFill>
        </p:spPr>
        <p:txBody>
          <a:bodyPr>
            <a:normAutofit fontScale="62500" lnSpcReduction="20000"/>
          </a:bodyPr>
          <a:lstStyle/>
          <a:p>
            <a:pPr marL="109728" indent="0">
              <a:buNone/>
            </a:pPr>
            <a:endParaRPr lang="tr-TR" sz="2900" dirty="0">
              <a:latin typeface="Arial" panose="020B0604020202020204" pitchFamily="34" charset="0"/>
              <a:cs typeface="Arial" panose="020B0604020202020204" pitchFamily="34" charset="0"/>
            </a:endParaRPr>
          </a:p>
          <a:p>
            <a:pPr marL="109728" indent="0">
              <a:buNone/>
            </a:pPr>
            <a:r>
              <a:rPr lang="tr-TR" sz="2900" b="1" dirty="0">
                <a:latin typeface="Arial" panose="020B0604020202020204" pitchFamily="34" charset="0"/>
                <a:cs typeface="Arial" panose="020B0604020202020204" pitchFamily="34" charset="0"/>
              </a:rPr>
              <a:t>Ders yılı sonunda her bir dersten iki dönem puanı bulunmak kaydıyla doğrudan sınıfını</a:t>
            </a:r>
          </a:p>
          <a:p>
            <a:pPr marL="109728" indent="0">
              <a:buNone/>
            </a:pPr>
            <a:r>
              <a:rPr lang="tr-TR" sz="2900" b="1" dirty="0">
                <a:latin typeface="Arial" panose="020B0604020202020204" pitchFamily="34" charset="0"/>
                <a:cs typeface="Arial" panose="020B0604020202020204" pitchFamily="34" charset="0"/>
              </a:rPr>
              <a:t>geçemeyen öğrencilerden</a:t>
            </a:r>
            <a:r>
              <a:rPr lang="tr-TR" sz="2900" dirty="0">
                <a:latin typeface="Arial" panose="020B0604020202020204" pitchFamily="34" charset="0"/>
                <a:cs typeface="Arial" panose="020B0604020202020204" pitchFamily="34" charset="0"/>
              </a:rPr>
              <a:t>; </a:t>
            </a:r>
          </a:p>
          <a:p>
            <a:pPr marL="109728" indent="0">
              <a:buNone/>
            </a:pPr>
            <a:endParaRPr lang="tr-TR" sz="2900" dirty="0">
              <a:latin typeface="Arial" panose="020B0604020202020204" pitchFamily="34" charset="0"/>
              <a:cs typeface="Arial" panose="020B0604020202020204" pitchFamily="34" charset="0"/>
            </a:endParaRPr>
          </a:p>
          <a:p>
            <a:r>
              <a:rPr lang="tr-TR" sz="2900" b="1" dirty="0">
                <a:latin typeface="Arial" panose="020B0604020202020204" pitchFamily="34" charset="0"/>
                <a:cs typeface="Arial" panose="020B0604020202020204" pitchFamily="34" charset="0"/>
              </a:rPr>
              <a:t>Yıl sonu başarı puanı en az 50 olanlar</a:t>
            </a:r>
            <a:r>
              <a:rPr lang="tr-TR" sz="2900" dirty="0">
                <a:latin typeface="Arial" panose="020B0604020202020204" pitchFamily="34" charset="0"/>
                <a:cs typeface="Arial" panose="020B0604020202020204" pitchFamily="34" charset="0"/>
              </a:rPr>
              <a:t>, bulunduğu sınıfta başarısız oldukları </a:t>
            </a:r>
            <a:r>
              <a:rPr lang="tr-TR" sz="2900" b="1" dirty="0">
                <a:latin typeface="Arial" panose="020B0604020202020204" pitchFamily="34" charset="0"/>
                <a:cs typeface="Arial" panose="020B0604020202020204" pitchFamily="34" charset="0"/>
              </a:rPr>
              <a:t>en fazla 3 dersten sorumlu olarak sınıflarını geçer.</a:t>
            </a:r>
          </a:p>
          <a:p>
            <a:endParaRPr lang="tr-TR" sz="2900" b="1" dirty="0">
              <a:latin typeface="Arial" panose="020B0604020202020204" pitchFamily="34" charset="0"/>
              <a:cs typeface="Arial" panose="020B0604020202020204" pitchFamily="34" charset="0"/>
            </a:endParaRPr>
          </a:p>
          <a:p>
            <a:r>
              <a:rPr lang="tr-TR" sz="2900" dirty="0">
                <a:latin typeface="Arial" panose="020B0604020202020204" pitchFamily="34" charset="0"/>
                <a:cs typeface="Arial" panose="020B0604020202020204" pitchFamily="34" charset="0"/>
              </a:rPr>
              <a:t>Ancak </a:t>
            </a:r>
            <a:r>
              <a:rPr lang="tr-TR" sz="2900" b="1" dirty="0">
                <a:latin typeface="Arial" panose="020B0604020202020204" pitchFamily="34" charset="0"/>
                <a:cs typeface="Arial" panose="020B0604020202020204" pitchFamily="34" charset="0"/>
              </a:rPr>
              <a:t>alt sınıflar da dâhil toplam 6 dersten fazla başarısız dersi bulunanlar sınıf tekrar eder</a:t>
            </a:r>
            <a:r>
              <a:rPr lang="tr-TR" sz="2900" dirty="0">
                <a:latin typeface="Arial" panose="020B0604020202020204" pitchFamily="34" charset="0"/>
                <a:cs typeface="Arial" panose="020B0604020202020204" pitchFamily="34" charset="0"/>
              </a:rPr>
              <a:t>. Nakil ve geçişler nedeniyle ortaya çıkan sorumlu dersler bu sayıya dâhil edilmez.</a:t>
            </a:r>
          </a:p>
          <a:p>
            <a:endParaRPr lang="tr-TR" sz="2900" dirty="0">
              <a:latin typeface="Arial" panose="020B0604020202020204" pitchFamily="34" charset="0"/>
              <a:cs typeface="Arial" panose="020B0604020202020204" pitchFamily="34" charset="0"/>
            </a:endParaRPr>
          </a:p>
          <a:p>
            <a:r>
              <a:rPr lang="tr-TR" sz="2900" b="1" dirty="0">
                <a:latin typeface="Arial" panose="020B0604020202020204" pitchFamily="34" charset="0"/>
                <a:cs typeface="Arial" panose="020B0604020202020204" pitchFamily="34" charset="0"/>
              </a:rPr>
              <a:t>Sorumluluk sınavları</a:t>
            </a:r>
            <a:r>
              <a:rPr lang="tr-TR" sz="2900" dirty="0">
                <a:latin typeface="Arial" panose="020B0604020202020204" pitchFamily="34" charset="0"/>
                <a:cs typeface="Arial" panose="020B0604020202020204" pitchFamily="34" charset="0"/>
              </a:rPr>
              <a:t>, ders yılı içerisinde yapılan yazılı ve/veya uygulamalı sınav esaslarına göre birinci dönemin ilk iki haftası, ikinci dönemin ilk iki haftası ile son iki haftası içerisinde iki alan öğretmeni, bulunmaması hâlinde biri alan öğretmeni olmak üzere iki öğretmen ve bir gözcü öğretmen tarafından yapılır.</a:t>
            </a:r>
          </a:p>
          <a:p>
            <a:pPr marL="109728" indent="0">
              <a:buNone/>
            </a:pPr>
            <a:endParaRPr lang="tr-TR" sz="2900" dirty="0">
              <a:latin typeface="Arial" panose="020B0604020202020204" pitchFamily="34" charset="0"/>
              <a:cs typeface="Arial" panose="020B0604020202020204" pitchFamily="34" charset="0"/>
            </a:endParaRPr>
          </a:p>
          <a:p>
            <a:endParaRPr lang="tr-TR" dirty="0">
              <a:latin typeface="Arial" panose="020B0604020202020204" pitchFamily="34" charset="0"/>
              <a:cs typeface="Arial" panose="020B0604020202020204" pitchFamily="34" charset="0"/>
            </a:endParaRPr>
          </a:p>
        </p:txBody>
      </p:sp>
      <p:sp>
        <p:nvSpPr>
          <p:cNvPr id="3" name="Başlık 2"/>
          <p:cNvSpPr>
            <a:spLocks noGrp="1"/>
          </p:cNvSpPr>
          <p:nvPr>
            <p:ph type="title"/>
          </p:nvPr>
        </p:nvSpPr>
        <p:spPr>
          <a:solidFill>
            <a:schemeClr val="bg2"/>
          </a:solidFill>
        </p:spPr>
        <p:txBody>
          <a:bodyPr>
            <a:normAutofit fontScale="90000"/>
          </a:bodyPr>
          <a:lstStyle/>
          <a:p>
            <a:pPr algn="ctr"/>
            <a:r>
              <a:rPr lang="tr-TR" dirty="0">
                <a:solidFill>
                  <a:schemeClr val="tx1"/>
                </a:solidFill>
                <a:effectLst/>
                <a:latin typeface="Arial" panose="020B0604020202020204" pitchFamily="34" charset="0"/>
                <a:cs typeface="Arial" panose="020B0604020202020204" pitchFamily="34" charset="0"/>
              </a:rPr>
              <a:t>Sorumlu olarak sınıf geçme ve sorumluluğun kalkması</a:t>
            </a:r>
            <a:r>
              <a:rPr lang="tr-TR" dirty="0">
                <a:effectLst/>
              </a:rPr>
              <a:t> </a:t>
            </a:r>
            <a:endParaRPr lang="tr-TR" dirty="0"/>
          </a:p>
        </p:txBody>
      </p:sp>
    </p:spTree>
    <p:extLst>
      <p:ext uri="{BB962C8B-B14F-4D97-AF65-F5344CB8AC3E}">
        <p14:creationId xmlns:p14="http://schemas.microsoft.com/office/powerpoint/2010/main" val="41228211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solidFill>
            <a:schemeClr val="bg1">
              <a:lumMod val="95000"/>
            </a:schemeClr>
          </a:solidFill>
        </p:spPr>
        <p:txBody>
          <a:bodyPr>
            <a:normAutofit fontScale="77500" lnSpcReduction="20000"/>
          </a:bodyPr>
          <a:lstStyle/>
          <a:p>
            <a:pPr marL="109728" indent="0">
              <a:buNone/>
            </a:pPr>
            <a:endParaRPr lang="tr-TR" sz="2800" dirty="0">
              <a:latin typeface="Arial" panose="020B0604020202020204" pitchFamily="34" charset="0"/>
              <a:cs typeface="Arial" panose="020B0604020202020204" pitchFamily="34" charset="0"/>
            </a:endParaRPr>
          </a:p>
          <a:p>
            <a:r>
              <a:rPr lang="tr-TR" sz="2600" dirty="0">
                <a:latin typeface="Arial" panose="020B0604020202020204" pitchFamily="34" charset="0"/>
                <a:cs typeface="Arial" panose="020B0604020202020204" pitchFamily="34" charset="0"/>
              </a:rPr>
              <a:t>Doğrudan, </a:t>
            </a:r>
            <a:r>
              <a:rPr lang="tr-TR" sz="2600" b="1" dirty="0">
                <a:latin typeface="Arial" panose="020B0604020202020204" pitchFamily="34" charset="0"/>
                <a:cs typeface="Arial" panose="020B0604020202020204" pitchFamily="34" charset="0"/>
              </a:rPr>
              <a:t>yılsonu başarı puanıyla veya sorumlu olarak sınıf geçemeyenlerle devamsızlık nedeniyle başarısız sayılanlar sınıf tekrar eder</a:t>
            </a:r>
            <a:r>
              <a:rPr lang="tr-TR" sz="2600" dirty="0">
                <a:latin typeface="Arial" panose="020B0604020202020204" pitchFamily="34" charset="0"/>
                <a:cs typeface="Arial" panose="020B0604020202020204" pitchFamily="34" charset="0"/>
              </a:rPr>
              <a:t>. </a:t>
            </a:r>
            <a:r>
              <a:rPr lang="tr-TR" sz="2600" b="1" dirty="0">
                <a:latin typeface="Arial" panose="020B0604020202020204" pitchFamily="34" charset="0"/>
                <a:cs typeface="Arial" panose="020B0604020202020204" pitchFamily="34" charset="0"/>
              </a:rPr>
              <a:t>Sınıf tekrarı </a:t>
            </a:r>
            <a:r>
              <a:rPr lang="tr-TR" sz="2600" dirty="0">
                <a:latin typeface="Arial" panose="020B0604020202020204" pitchFamily="34" charset="0"/>
                <a:cs typeface="Arial" panose="020B0604020202020204" pitchFamily="34" charset="0"/>
              </a:rPr>
              <a:t>hazırlık sınıfı hariç, orta öğrenim süresince </a:t>
            </a:r>
            <a:r>
              <a:rPr lang="tr-TR" sz="2600" b="1" dirty="0">
                <a:latin typeface="Arial" panose="020B0604020202020204" pitchFamily="34" charset="0"/>
                <a:cs typeface="Arial" panose="020B0604020202020204" pitchFamily="34" charset="0"/>
              </a:rPr>
              <a:t>en fazla bir defa yapılır</a:t>
            </a:r>
            <a:r>
              <a:rPr lang="tr-TR" sz="2600" dirty="0">
                <a:latin typeface="Arial" panose="020B0604020202020204" pitchFamily="34" charset="0"/>
                <a:cs typeface="Arial" panose="020B0604020202020204" pitchFamily="34" charset="0"/>
              </a:rPr>
              <a:t>. Öğrenim süresi içinde ikinci defa sınıf tekrarı durumuna düşen öğrencilerin ders yılı sonunda okulla ilişiği kesilerek veli ve öğrenci talebi de dikkate alınarak mesleki eğitim merkezine, Açık Öğretim Lisesine, Mesleki Açık Öğretim Lisesine veya Açık Öğretim İmam Hatip Lisesine kayıtları yapılır.</a:t>
            </a:r>
          </a:p>
          <a:p>
            <a:endParaRPr lang="tr-TR" sz="2600" dirty="0">
              <a:latin typeface="Arial" panose="020B0604020202020204" pitchFamily="34" charset="0"/>
              <a:cs typeface="Arial" panose="020B0604020202020204" pitchFamily="34" charset="0"/>
            </a:endParaRPr>
          </a:p>
          <a:p>
            <a:r>
              <a:rPr lang="tr-TR" sz="2600" dirty="0">
                <a:latin typeface="Arial" panose="020B0604020202020204" pitchFamily="34" charset="0"/>
                <a:cs typeface="Arial" panose="020B0604020202020204" pitchFamily="34" charset="0"/>
              </a:rPr>
              <a:t>Okuldan mezun olamayan 12 </a:t>
            </a:r>
            <a:r>
              <a:rPr lang="tr-TR" sz="2600" dirty="0" err="1">
                <a:latin typeface="Arial" panose="020B0604020202020204" pitchFamily="34" charset="0"/>
                <a:cs typeface="Arial" panose="020B0604020202020204" pitchFamily="34" charset="0"/>
              </a:rPr>
              <a:t>nci</a:t>
            </a:r>
            <a:r>
              <a:rPr lang="tr-TR" sz="2600" dirty="0">
                <a:latin typeface="Arial" panose="020B0604020202020204" pitchFamily="34" charset="0"/>
                <a:cs typeface="Arial" panose="020B0604020202020204" pitchFamily="34" charset="0"/>
              </a:rPr>
              <a:t> sınıf öğrencilerinden sınıf tekrar etme hakkı bulunanlar başarısız olunan ders sayısına bakılmaksızın sınıf tekrar edebilir. Ancak, sınıf tekrar etmek istemeyen öğrencilerden sınıf tekrarı yapmış olanlar bir, sınıf tekrarı yapmamış olanlar ise iki öğretim yılı daha başarısız oldukları derslerden sorumluluk sınavına girebilir. </a:t>
            </a:r>
            <a:endParaRPr lang="tr-TR" sz="2800" dirty="0">
              <a:latin typeface="Arial" panose="020B0604020202020204" pitchFamily="34" charset="0"/>
              <a:cs typeface="Arial" panose="020B0604020202020204" pitchFamily="34" charset="0"/>
            </a:endParaRPr>
          </a:p>
        </p:txBody>
      </p:sp>
      <p:sp>
        <p:nvSpPr>
          <p:cNvPr id="3" name="Başlık 2"/>
          <p:cNvSpPr>
            <a:spLocks noGrp="1"/>
          </p:cNvSpPr>
          <p:nvPr>
            <p:ph type="title"/>
          </p:nvPr>
        </p:nvSpPr>
        <p:spPr>
          <a:solidFill>
            <a:schemeClr val="bg2"/>
          </a:solidFill>
        </p:spPr>
        <p:txBody>
          <a:bodyPr>
            <a:normAutofit fontScale="90000"/>
          </a:bodyPr>
          <a:lstStyle/>
          <a:p>
            <a:pPr algn="ctr"/>
            <a:r>
              <a:rPr lang="tr-TR" dirty="0">
                <a:solidFill>
                  <a:schemeClr val="tx1"/>
                </a:solidFill>
                <a:effectLst/>
                <a:latin typeface="Arial" panose="020B0604020202020204" pitchFamily="34" charset="0"/>
                <a:cs typeface="Arial" panose="020B0604020202020204" pitchFamily="34" charset="0"/>
              </a:rPr>
              <a:t>Sorumlu olarak sınıf geçme ve sorumluluğun kalkması</a:t>
            </a:r>
            <a:endParaRPr lang="tr-TR" dirty="0">
              <a:solidFill>
                <a:schemeClr val="tx1"/>
              </a:solidFill>
            </a:endParaRPr>
          </a:p>
        </p:txBody>
      </p:sp>
    </p:spTree>
    <p:extLst>
      <p:ext uri="{BB962C8B-B14F-4D97-AF65-F5344CB8AC3E}">
        <p14:creationId xmlns:p14="http://schemas.microsoft.com/office/powerpoint/2010/main" val="18812540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467544" y="1556792"/>
            <a:ext cx="8229600" cy="5112568"/>
          </a:xfrm>
          <a:solidFill>
            <a:schemeClr val="bg1">
              <a:lumMod val="95000"/>
            </a:schemeClr>
          </a:solidFill>
        </p:spPr>
        <p:txBody>
          <a:bodyPr>
            <a:noAutofit/>
          </a:bodyPr>
          <a:lstStyle/>
          <a:p>
            <a:endParaRPr lang="tr-TR" sz="1600" dirty="0"/>
          </a:p>
          <a:p>
            <a:r>
              <a:rPr lang="tr-TR" sz="1600" b="1" dirty="0">
                <a:latin typeface="Arial" panose="020B0604020202020204" pitchFamily="34" charset="0"/>
                <a:cs typeface="Arial" panose="020B0604020202020204" pitchFamily="34" charset="0"/>
              </a:rPr>
              <a:t>Doğrudan, yılsonu başarı puanıyla veya sorumlu olarak sınıf geçemeyenlerle devamsızlık nedeniyle başarısız sayılanlar sınıf tekrar eder</a:t>
            </a:r>
            <a:r>
              <a:rPr lang="tr-TR" sz="1600" dirty="0">
                <a:latin typeface="Arial" panose="020B0604020202020204" pitchFamily="34" charset="0"/>
                <a:cs typeface="Arial" panose="020B0604020202020204" pitchFamily="34" charset="0"/>
              </a:rPr>
              <a:t>. Sınıf tekrarı hazırlık sınıfı hariç, orta öğrenim süresince </a:t>
            </a:r>
            <a:r>
              <a:rPr lang="tr-TR" sz="1600" b="1" dirty="0">
                <a:latin typeface="Arial" panose="020B0604020202020204" pitchFamily="34" charset="0"/>
                <a:cs typeface="Arial" panose="020B0604020202020204" pitchFamily="34" charset="0"/>
              </a:rPr>
              <a:t>en fazla bir defa yapılır</a:t>
            </a:r>
            <a:r>
              <a:rPr lang="tr-TR" sz="1600" dirty="0">
                <a:latin typeface="Arial" panose="020B0604020202020204" pitchFamily="34" charset="0"/>
                <a:cs typeface="Arial" panose="020B0604020202020204" pitchFamily="34" charset="0"/>
              </a:rPr>
              <a:t>. Öğrenim süresi içinde </a:t>
            </a:r>
            <a:r>
              <a:rPr lang="tr-TR" sz="1600" b="1" dirty="0">
                <a:latin typeface="Arial" panose="020B0604020202020204" pitchFamily="34" charset="0"/>
                <a:cs typeface="Arial" panose="020B0604020202020204" pitchFamily="34" charset="0"/>
              </a:rPr>
              <a:t>ikinci defa sınıf tekrarı </a:t>
            </a:r>
            <a:r>
              <a:rPr lang="tr-TR" sz="1600" dirty="0">
                <a:latin typeface="Arial" panose="020B0604020202020204" pitchFamily="34" charset="0"/>
                <a:cs typeface="Arial" panose="020B0604020202020204" pitchFamily="34" charset="0"/>
              </a:rPr>
              <a:t>durumuna düşen öğrencilerin </a:t>
            </a:r>
            <a:r>
              <a:rPr lang="tr-TR" sz="1600" b="1" dirty="0">
                <a:latin typeface="Arial" panose="020B0604020202020204" pitchFamily="34" charset="0"/>
                <a:cs typeface="Arial" panose="020B0604020202020204" pitchFamily="34" charset="0"/>
              </a:rPr>
              <a:t>ders yılı sonunda okulla ilişiği kesilerek mesleki eğitim merkezine, Açık Öğretim Lisesine, Mesleki Açık Öğretim Lisesine veya Açık Öğretim İmam Hatip Lisesine kayıtlarının yapılması sağlanır.</a:t>
            </a:r>
          </a:p>
          <a:p>
            <a:endParaRPr lang="tr-TR" sz="1600" dirty="0">
              <a:latin typeface="Arial" panose="020B0604020202020204" pitchFamily="34" charset="0"/>
              <a:cs typeface="Arial" panose="020B0604020202020204" pitchFamily="34" charset="0"/>
            </a:endParaRPr>
          </a:p>
          <a:p>
            <a:r>
              <a:rPr lang="tr-TR" sz="1600" dirty="0">
                <a:latin typeface="Arial" panose="020B0604020202020204" pitchFamily="34" charset="0"/>
                <a:cs typeface="Arial" panose="020B0604020202020204" pitchFamily="34" charset="0"/>
              </a:rPr>
              <a:t>Okuldan mezun olamayan 12 </a:t>
            </a:r>
            <a:r>
              <a:rPr lang="tr-TR" sz="1600" dirty="0" err="1">
                <a:latin typeface="Arial" panose="020B0604020202020204" pitchFamily="34" charset="0"/>
                <a:cs typeface="Arial" panose="020B0604020202020204" pitchFamily="34" charset="0"/>
              </a:rPr>
              <a:t>nci</a:t>
            </a:r>
            <a:r>
              <a:rPr lang="tr-TR" sz="1600" dirty="0">
                <a:latin typeface="Arial" panose="020B0604020202020204" pitchFamily="34" charset="0"/>
                <a:cs typeface="Arial" panose="020B0604020202020204" pitchFamily="34" charset="0"/>
              </a:rPr>
              <a:t> sınıf öğrencilerinden </a:t>
            </a:r>
            <a:r>
              <a:rPr lang="tr-TR" sz="1600" b="1" dirty="0">
                <a:latin typeface="Arial" panose="020B0604020202020204" pitchFamily="34" charset="0"/>
                <a:cs typeface="Arial" panose="020B0604020202020204" pitchFamily="34" charset="0"/>
              </a:rPr>
              <a:t>sınıf tekrar etme hakkı bulunanlar başarısız olunan ders sayısına bakılmaksızın sınıf tekrar edebilir.</a:t>
            </a:r>
            <a:r>
              <a:rPr lang="tr-TR" sz="1600" dirty="0">
                <a:latin typeface="Arial" panose="020B0604020202020204" pitchFamily="34" charset="0"/>
                <a:cs typeface="Arial" panose="020B0604020202020204" pitchFamily="34" charset="0"/>
              </a:rPr>
              <a:t> Ancak, </a:t>
            </a:r>
            <a:r>
              <a:rPr lang="tr-TR" sz="1600" b="1" dirty="0">
                <a:latin typeface="Arial" panose="020B0604020202020204" pitchFamily="34" charset="0"/>
                <a:cs typeface="Arial" panose="020B0604020202020204" pitchFamily="34" charset="0"/>
              </a:rPr>
              <a:t>sınıf tekrar etmek istemeyen öğrencilerden sınıf tekrarı yapmış olanlar bir, sınıf tekrarı yapmamış olanlar ise iki öğretim yılı daha başarısız oldukları derslerden sorumluluk sınavına</a:t>
            </a:r>
            <a:r>
              <a:rPr lang="tr-TR" sz="1600" dirty="0">
                <a:latin typeface="Arial" panose="020B0604020202020204" pitchFamily="34" charset="0"/>
                <a:cs typeface="Arial" panose="020B0604020202020204" pitchFamily="34" charset="0"/>
              </a:rPr>
              <a:t> girebilir. </a:t>
            </a:r>
          </a:p>
          <a:p>
            <a:pPr marL="109728" indent="0">
              <a:buNone/>
            </a:pPr>
            <a:endParaRPr lang="tr-TR" sz="1600" dirty="0">
              <a:latin typeface="Arial" panose="020B0604020202020204" pitchFamily="34" charset="0"/>
              <a:cs typeface="Arial" panose="020B0604020202020204" pitchFamily="34" charset="0"/>
            </a:endParaRPr>
          </a:p>
          <a:p>
            <a:r>
              <a:rPr lang="tr-TR" sz="1600" b="1" dirty="0">
                <a:latin typeface="Arial" panose="020B0604020202020204" pitchFamily="34" charset="0"/>
                <a:cs typeface="Arial" panose="020B0604020202020204" pitchFamily="34" charset="0"/>
              </a:rPr>
              <a:t>Özürleri nedeniyle</a:t>
            </a:r>
            <a:r>
              <a:rPr lang="tr-TR" sz="1600" dirty="0">
                <a:latin typeface="Arial" panose="020B0604020202020204" pitchFamily="34" charset="0"/>
                <a:cs typeface="Arial" panose="020B0604020202020204" pitchFamily="34" charset="0"/>
              </a:rPr>
              <a:t>; hazırlık sınıfı öğrencileri </a:t>
            </a:r>
            <a:r>
              <a:rPr lang="tr-TR" sz="1600" u="sng" dirty="0">
                <a:latin typeface="Arial" panose="020B0604020202020204" pitchFamily="34" charset="0"/>
                <a:cs typeface="Arial" panose="020B0604020202020204" pitchFamily="34" charset="0"/>
              </a:rPr>
              <a:t>dâhil</a:t>
            </a:r>
            <a:r>
              <a:rPr lang="tr-TR" sz="1600" dirty="0">
                <a:latin typeface="Arial" panose="020B0604020202020204" pitchFamily="34" charset="0"/>
                <a:cs typeface="Arial" panose="020B0604020202020204" pitchFamily="34" charset="0"/>
              </a:rPr>
              <a:t> </a:t>
            </a:r>
            <a:r>
              <a:rPr lang="tr-TR" sz="1600" b="1" dirty="0">
                <a:latin typeface="Arial" panose="020B0604020202020204" pitchFamily="34" charset="0"/>
                <a:cs typeface="Arial" panose="020B0604020202020204" pitchFamily="34" charset="0"/>
              </a:rPr>
              <a:t>okula devam edemeyen, okula devam ettikleri hâlde iki dönem puanı alamayan öğrenciler, durumlarını belgelendirmeleri kaydıyla o yıla ait öğrenim haklarını kullanmamış sayılır</a:t>
            </a:r>
            <a:r>
              <a:rPr lang="tr-TR" sz="1600" dirty="0">
                <a:latin typeface="Arial" panose="020B0604020202020204" pitchFamily="34" charset="0"/>
                <a:cs typeface="Arial" panose="020B0604020202020204" pitchFamily="34" charset="0"/>
              </a:rPr>
              <a:t>. Öğrenim hakkının kullanılmamış sayılması hâli, öğrenim süresince </a:t>
            </a:r>
            <a:r>
              <a:rPr lang="tr-TR" sz="1600" b="1" dirty="0">
                <a:latin typeface="Arial" panose="020B0604020202020204" pitchFamily="34" charset="0"/>
                <a:cs typeface="Arial" panose="020B0604020202020204" pitchFamily="34" charset="0"/>
              </a:rPr>
              <a:t>iki eğitim ve öğretim yılıyla </a:t>
            </a:r>
            <a:r>
              <a:rPr lang="tr-TR" sz="1600" dirty="0">
                <a:latin typeface="Arial" panose="020B0604020202020204" pitchFamily="34" charset="0"/>
                <a:cs typeface="Arial" panose="020B0604020202020204" pitchFamily="34" charset="0"/>
              </a:rPr>
              <a:t>sınırlıdır</a:t>
            </a:r>
            <a:r>
              <a:rPr lang="tr-TR" sz="1600" dirty="0"/>
              <a:t>.</a:t>
            </a:r>
            <a:endParaRPr lang="tr-TR" sz="1600" dirty="0">
              <a:latin typeface="Arial" panose="020B0604020202020204" pitchFamily="34" charset="0"/>
              <a:cs typeface="Arial" panose="020B0604020202020204" pitchFamily="34" charset="0"/>
            </a:endParaRPr>
          </a:p>
        </p:txBody>
      </p:sp>
      <p:sp>
        <p:nvSpPr>
          <p:cNvPr id="3" name="Başlık 2"/>
          <p:cNvSpPr>
            <a:spLocks noGrp="1"/>
          </p:cNvSpPr>
          <p:nvPr>
            <p:ph type="title"/>
          </p:nvPr>
        </p:nvSpPr>
        <p:spPr>
          <a:solidFill>
            <a:schemeClr val="bg2"/>
          </a:solidFill>
        </p:spPr>
        <p:txBody>
          <a:bodyPr/>
          <a:lstStyle/>
          <a:p>
            <a:pPr algn="ctr"/>
            <a:r>
              <a:rPr lang="tr-TR" dirty="0">
                <a:solidFill>
                  <a:schemeClr val="tx1"/>
                </a:solidFill>
                <a:effectLst/>
                <a:latin typeface="Arial" panose="020B0604020202020204" pitchFamily="34" charset="0"/>
                <a:cs typeface="Arial" panose="020B0604020202020204" pitchFamily="34" charset="0"/>
              </a:rPr>
              <a:t>Sınıf tekrarı ve öğrenim hakkı</a:t>
            </a:r>
            <a:endParaRPr lang="tr-TR"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98713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solidFill>
            <a:schemeClr val="bg1">
              <a:lumMod val="95000"/>
            </a:schemeClr>
          </a:solidFill>
        </p:spPr>
        <p:txBody>
          <a:bodyPr>
            <a:normAutofit fontScale="92500" lnSpcReduction="10000"/>
          </a:bodyPr>
          <a:lstStyle/>
          <a:p>
            <a:r>
              <a:rPr lang="tr-TR" b="1" dirty="0">
                <a:latin typeface="Arial" panose="020B0604020202020204" pitchFamily="34" charset="0"/>
                <a:cs typeface="Arial" panose="020B0604020202020204" pitchFamily="34" charset="0"/>
              </a:rPr>
              <a:t>Geç gelme</a:t>
            </a:r>
            <a:endParaRPr lang="tr-TR" dirty="0">
              <a:latin typeface="Arial" panose="020B0604020202020204" pitchFamily="34" charset="0"/>
              <a:cs typeface="Arial" panose="020B0604020202020204" pitchFamily="34" charset="0"/>
            </a:endParaRPr>
          </a:p>
          <a:p>
            <a:r>
              <a:rPr lang="tr-TR" dirty="0">
                <a:latin typeface="Arial" panose="020B0604020202020204" pitchFamily="34" charset="0"/>
                <a:cs typeface="Arial" panose="020B0604020202020204" pitchFamily="34" charset="0"/>
              </a:rPr>
              <a:t> Geç gelme </a:t>
            </a:r>
            <a:r>
              <a:rPr lang="tr-TR" b="1" dirty="0">
                <a:latin typeface="Arial" panose="020B0604020202020204" pitchFamily="34" charset="0"/>
                <a:cs typeface="Arial" panose="020B0604020202020204" pitchFamily="34" charset="0"/>
              </a:rPr>
              <a:t>birinci ders saati için belirlenen süre ile sınırlıdır</a:t>
            </a:r>
            <a:r>
              <a:rPr lang="tr-TR" dirty="0">
                <a:latin typeface="Arial" panose="020B0604020202020204" pitchFamily="34" charset="0"/>
                <a:cs typeface="Arial" panose="020B0604020202020204" pitchFamily="34" charset="0"/>
              </a:rPr>
              <a:t>. Ancak </a:t>
            </a:r>
            <a:r>
              <a:rPr lang="tr-TR" b="1" dirty="0">
                <a:latin typeface="Arial" panose="020B0604020202020204" pitchFamily="34" charset="0"/>
                <a:cs typeface="Arial" panose="020B0604020202020204" pitchFamily="34" charset="0"/>
              </a:rPr>
              <a:t>her beş defa geç kalma yarım gün devamsızlıktan </a:t>
            </a:r>
            <a:r>
              <a:rPr lang="tr-TR" dirty="0">
                <a:latin typeface="Arial" panose="020B0604020202020204" pitchFamily="34" charset="0"/>
                <a:cs typeface="Arial" panose="020B0604020202020204" pitchFamily="34" charset="0"/>
              </a:rPr>
              <a:t>sayılır. Bu sürenin dışındaki geç gelmeler devamsızlıktan sayılır.</a:t>
            </a:r>
          </a:p>
          <a:p>
            <a:pPr marL="109728" indent="0">
              <a:buNone/>
            </a:pPr>
            <a:endParaRPr lang="tr-TR" dirty="0">
              <a:latin typeface="Arial" panose="020B0604020202020204" pitchFamily="34" charset="0"/>
              <a:cs typeface="Arial" panose="020B0604020202020204" pitchFamily="34" charset="0"/>
            </a:endParaRPr>
          </a:p>
          <a:p>
            <a:r>
              <a:rPr lang="tr-TR" dirty="0">
                <a:latin typeface="Arial" panose="020B0604020202020204" pitchFamily="34" charset="0"/>
                <a:cs typeface="Arial" panose="020B0604020202020204" pitchFamily="34" charset="0"/>
              </a:rPr>
              <a:t>Okulumuzda ilgili yönetmelik gereği ilk derse geç gelme süresi Öğretmenler Kurulu kararı ile 5 dk. ile sınırlandırılmıştır. İlk dersin 5. dakikasından sonra derse gelen öğrencilerimiz yarım gün yok yazılır. Derse geç gelen öğrenciler ilgili müdür yardımcısından derse kabul kağıdı alarak derse girerler. </a:t>
            </a:r>
          </a:p>
        </p:txBody>
      </p:sp>
      <p:sp>
        <p:nvSpPr>
          <p:cNvPr id="3" name="Başlık 2"/>
          <p:cNvSpPr>
            <a:spLocks noGrp="1"/>
          </p:cNvSpPr>
          <p:nvPr>
            <p:ph type="title"/>
          </p:nvPr>
        </p:nvSpPr>
        <p:spPr>
          <a:solidFill>
            <a:schemeClr val="bg2"/>
          </a:solidFill>
        </p:spPr>
        <p:txBody>
          <a:bodyPr>
            <a:normAutofit/>
          </a:bodyPr>
          <a:lstStyle/>
          <a:p>
            <a:pPr algn="ctr"/>
            <a:r>
              <a:rPr lang="tr-TR" sz="3200" dirty="0">
                <a:solidFill>
                  <a:schemeClr val="tx1"/>
                </a:solidFill>
                <a:effectLst/>
                <a:latin typeface="Arial" panose="020B0604020202020204" pitchFamily="34" charset="0"/>
                <a:cs typeface="Arial" panose="020B0604020202020204" pitchFamily="34" charset="0"/>
              </a:rPr>
              <a:t>Geç Gelme, Devamsızlık ve İlişik Kesme</a:t>
            </a:r>
            <a:endParaRPr lang="tr-TR" sz="32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679895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solidFill>
            <a:schemeClr val="bg1">
              <a:lumMod val="95000"/>
            </a:schemeClr>
          </a:solidFill>
        </p:spPr>
        <p:txBody>
          <a:bodyPr>
            <a:normAutofit fontScale="55000" lnSpcReduction="20000"/>
          </a:bodyPr>
          <a:lstStyle/>
          <a:p>
            <a:endParaRPr lang="tr-TR" dirty="0">
              <a:latin typeface="Arial" panose="020B0604020202020204" pitchFamily="34" charset="0"/>
              <a:cs typeface="Arial" panose="020B0604020202020204" pitchFamily="34" charset="0"/>
            </a:endParaRPr>
          </a:p>
          <a:p>
            <a:r>
              <a:rPr lang="tr-TR" dirty="0">
                <a:latin typeface="Arial" panose="020B0604020202020204" pitchFamily="34" charset="0"/>
                <a:cs typeface="Arial" panose="020B0604020202020204" pitchFamily="34" charset="0"/>
              </a:rPr>
              <a:t>Ders kesiminde, </a:t>
            </a:r>
            <a:r>
              <a:rPr lang="tr-TR" b="1" dirty="0">
                <a:latin typeface="Arial" panose="020B0604020202020204" pitchFamily="34" charset="0"/>
                <a:cs typeface="Arial" panose="020B0604020202020204" pitchFamily="34" charset="0"/>
              </a:rPr>
              <a:t>dört yıllık </a:t>
            </a:r>
            <a:r>
              <a:rPr lang="tr-TR" dirty="0">
                <a:latin typeface="Arial" panose="020B0604020202020204" pitchFamily="34" charset="0"/>
                <a:cs typeface="Arial" panose="020B0604020202020204" pitchFamily="34" charset="0"/>
              </a:rPr>
              <a:t>eğitim ve öğretim yılına ait </a:t>
            </a:r>
            <a:r>
              <a:rPr lang="tr-TR" b="1" dirty="0">
                <a:latin typeface="Arial" panose="020B0604020202020204" pitchFamily="34" charset="0"/>
                <a:cs typeface="Arial" panose="020B0604020202020204" pitchFamily="34" charset="0"/>
              </a:rPr>
              <a:t>mezuniyet puanı en yüksek olan öğrenci </a:t>
            </a:r>
            <a:r>
              <a:rPr lang="tr-TR" dirty="0">
                <a:latin typeface="Arial" panose="020B0604020202020204" pitchFamily="34" charset="0"/>
                <a:cs typeface="Arial" panose="020B0604020202020204" pitchFamily="34" charset="0"/>
              </a:rPr>
              <a:t>öğretmenler kurulunca okul birincisi olarak tespit edilir. Ancak  mezun olduğu </a:t>
            </a:r>
            <a:r>
              <a:rPr lang="tr-TR" b="1" dirty="0">
                <a:latin typeface="Arial" panose="020B0604020202020204" pitchFamily="34" charset="0"/>
                <a:cs typeface="Arial" panose="020B0604020202020204" pitchFamily="34" charset="0"/>
              </a:rPr>
              <a:t>ders yılının tamamını bulunduğu okulda okumayan öğrenciler okul birincisi olamaz</a:t>
            </a:r>
            <a:r>
              <a:rPr lang="tr-TR" b="1" i="1" dirty="0">
                <a:latin typeface="Arial" panose="020B0604020202020204" pitchFamily="34" charset="0"/>
                <a:cs typeface="Arial" panose="020B0604020202020204" pitchFamily="34" charset="0"/>
              </a:rPr>
              <a:t>.</a:t>
            </a:r>
          </a:p>
          <a:p>
            <a:pPr marL="109728" indent="0">
              <a:buNone/>
            </a:pPr>
            <a:endParaRPr lang="tr-TR" dirty="0">
              <a:latin typeface="Arial" panose="020B0604020202020204" pitchFamily="34" charset="0"/>
              <a:cs typeface="Arial" panose="020B0604020202020204" pitchFamily="34" charset="0"/>
            </a:endParaRPr>
          </a:p>
          <a:p>
            <a:r>
              <a:rPr lang="tr-TR" dirty="0">
                <a:latin typeface="Arial" panose="020B0604020202020204" pitchFamily="34" charset="0"/>
                <a:cs typeface="Arial" panose="020B0604020202020204" pitchFamily="34" charset="0"/>
              </a:rPr>
              <a:t>Mezuniyet puanlarının eşit olması hâlinde </a:t>
            </a:r>
            <a:r>
              <a:rPr lang="tr-TR" b="1" dirty="0">
                <a:latin typeface="Arial" panose="020B0604020202020204" pitchFamily="34" charset="0"/>
                <a:cs typeface="Arial" panose="020B0604020202020204" pitchFamily="34" charset="0"/>
              </a:rPr>
              <a:t>son sınıf yılsonu başarı puanı yüksek olan öğrenci okul birincisi seçilir.</a:t>
            </a:r>
          </a:p>
          <a:p>
            <a:pPr marL="109728" indent="0">
              <a:buNone/>
            </a:pPr>
            <a:endParaRPr lang="tr-TR" dirty="0">
              <a:latin typeface="Arial" panose="020B0604020202020204" pitchFamily="34" charset="0"/>
              <a:cs typeface="Arial" panose="020B0604020202020204" pitchFamily="34" charset="0"/>
            </a:endParaRPr>
          </a:p>
          <a:p>
            <a:r>
              <a:rPr lang="tr-TR" dirty="0">
                <a:latin typeface="Arial" panose="020B0604020202020204" pitchFamily="34" charset="0"/>
                <a:cs typeface="Arial" panose="020B0604020202020204" pitchFamily="34" charset="0"/>
              </a:rPr>
              <a:t> Eşitlik bozulmadığı takdirde, </a:t>
            </a:r>
            <a:r>
              <a:rPr lang="tr-TR" b="1" dirty="0">
                <a:latin typeface="Arial" panose="020B0604020202020204" pitchFamily="34" charset="0"/>
                <a:cs typeface="Arial" panose="020B0604020202020204" pitchFamily="34" charset="0"/>
              </a:rPr>
              <a:t>bir alt sınıftan başlanarak geriye doğru eşitlik bozuluncaya kadar öğrencilerin yılsonu başarı puanları incelenerek okul birincisi tespit edilir.</a:t>
            </a:r>
          </a:p>
          <a:p>
            <a:pPr marL="109728" indent="0">
              <a:buNone/>
            </a:pPr>
            <a:endParaRPr lang="tr-TR" dirty="0">
              <a:latin typeface="Arial" panose="020B0604020202020204" pitchFamily="34" charset="0"/>
              <a:cs typeface="Arial" panose="020B0604020202020204" pitchFamily="34" charset="0"/>
            </a:endParaRPr>
          </a:p>
          <a:p>
            <a:r>
              <a:rPr lang="tr-TR" dirty="0">
                <a:latin typeface="Arial" panose="020B0604020202020204" pitchFamily="34" charset="0"/>
                <a:cs typeface="Arial" panose="020B0604020202020204" pitchFamily="34" charset="0"/>
              </a:rPr>
              <a:t>Bu şekilde de eşitlik bozulmuyorsa </a:t>
            </a:r>
            <a:r>
              <a:rPr lang="tr-TR" b="1" i="1" dirty="0">
                <a:latin typeface="Arial" panose="020B0604020202020204" pitchFamily="34" charset="0"/>
                <a:cs typeface="Arial" panose="020B0604020202020204" pitchFamily="34" charset="0"/>
              </a:rPr>
              <a:t>son ders yılından başlanarak derslerin yılsonu puanlarına esas olan dönem puanlarının aritmetik ortalamasının ağırlıklı ortalaması alınır.</a:t>
            </a:r>
          </a:p>
          <a:p>
            <a:endParaRPr lang="tr-TR" dirty="0">
              <a:latin typeface="Arial" panose="020B0604020202020204" pitchFamily="34" charset="0"/>
              <a:cs typeface="Arial" panose="020B0604020202020204" pitchFamily="34" charset="0"/>
            </a:endParaRPr>
          </a:p>
          <a:p>
            <a:r>
              <a:rPr lang="tr-TR" dirty="0">
                <a:latin typeface="Arial" panose="020B0604020202020204" pitchFamily="34" charset="0"/>
                <a:cs typeface="Arial" panose="020B0604020202020204" pitchFamily="34" charset="0"/>
              </a:rPr>
              <a:t>Bu değerlendirme sonunda da eşitliğin bozulmaması hâlinde ilgili </a:t>
            </a:r>
            <a:r>
              <a:rPr lang="tr-TR" b="1" dirty="0">
                <a:latin typeface="Arial" panose="020B0604020202020204" pitchFamily="34" charset="0"/>
                <a:cs typeface="Arial" panose="020B0604020202020204" pitchFamily="34" charset="0"/>
              </a:rPr>
              <a:t>öğrenci ve velilerin de katılımıyla öğretmenler kurulunda kura çekilerek okul birincisi tespit edilir.</a:t>
            </a:r>
          </a:p>
          <a:p>
            <a:pPr marL="109728" indent="0">
              <a:buNone/>
            </a:pPr>
            <a:endParaRPr lang="tr-TR" dirty="0"/>
          </a:p>
          <a:p>
            <a:r>
              <a:rPr lang="tr-TR" dirty="0">
                <a:latin typeface="Arial" panose="020B0604020202020204" pitchFamily="34" charset="0"/>
                <a:cs typeface="Arial" panose="020B0604020202020204" pitchFamily="34" charset="0"/>
              </a:rPr>
              <a:t>Okul birincileri, okul müdürlüğünce ders yılının bitimini izleyen </a:t>
            </a:r>
            <a:r>
              <a:rPr lang="tr-TR" b="1" dirty="0">
                <a:latin typeface="Arial" panose="020B0604020202020204" pitchFamily="34" charset="0"/>
                <a:cs typeface="Arial" panose="020B0604020202020204" pitchFamily="34" charset="0"/>
              </a:rPr>
              <a:t>beş iş günü içerisinde e-Okul sistemine işlenir.</a:t>
            </a:r>
          </a:p>
        </p:txBody>
      </p:sp>
      <p:sp>
        <p:nvSpPr>
          <p:cNvPr id="3" name="Başlık 2"/>
          <p:cNvSpPr>
            <a:spLocks noGrp="1"/>
          </p:cNvSpPr>
          <p:nvPr>
            <p:ph type="title"/>
          </p:nvPr>
        </p:nvSpPr>
        <p:spPr>
          <a:solidFill>
            <a:schemeClr val="bg2"/>
          </a:solidFill>
        </p:spPr>
        <p:txBody>
          <a:bodyPr/>
          <a:lstStyle/>
          <a:p>
            <a:pPr algn="ctr"/>
            <a:r>
              <a:rPr lang="tr-TR" dirty="0">
                <a:solidFill>
                  <a:schemeClr val="tx1"/>
                </a:solidFill>
                <a:effectLst/>
                <a:latin typeface="Arial" panose="020B0604020202020204" pitchFamily="34" charset="0"/>
                <a:cs typeface="Arial" panose="020B0604020202020204" pitchFamily="34" charset="0"/>
              </a:rPr>
              <a:t>Okul birincilerinin tespiti</a:t>
            </a:r>
            <a:endParaRPr lang="tr-TR"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00460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457200" y="1481328"/>
            <a:ext cx="8229600" cy="4900000"/>
          </a:xfrm>
          <a:solidFill>
            <a:schemeClr val="bg1">
              <a:lumMod val="95000"/>
            </a:schemeClr>
          </a:solidFill>
        </p:spPr>
        <p:txBody>
          <a:bodyPr>
            <a:normAutofit/>
          </a:bodyPr>
          <a:lstStyle/>
          <a:p>
            <a:endParaRPr lang="tr-TR" dirty="0">
              <a:latin typeface="Arial" panose="020B0604020202020204" pitchFamily="34" charset="0"/>
              <a:cs typeface="Arial" panose="020B0604020202020204" pitchFamily="34" charset="0"/>
            </a:endParaRPr>
          </a:p>
          <a:p>
            <a:r>
              <a:rPr lang="tr-TR" dirty="0">
                <a:latin typeface="Arial" panose="020B0604020202020204" pitchFamily="34" charset="0"/>
                <a:cs typeface="Arial" panose="020B0604020202020204" pitchFamily="34" charset="0"/>
              </a:rPr>
              <a:t>Mezuniyet puanı; </a:t>
            </a:r>
            <a:r>
              <a:rPr lang="tr-TR" b="1" dirty="0">
                <a:latin typeface="Arial" panose="020B0604020202020204" pitchFamily="34" charset="0"/>
                <a:cs typeface="Arial" panose="020B0604020202020204" pitchFamily="34" charset="0"/>
              </a:rPr>
              <a:t>dokuz, on, on bir ve on ikinci sınıfların yılsonu başarı puanlarının aritmetik ortalamasıdır.</a:t>
            </a:r>
            <a:r>
              <a:rPr lang="tr-TR" dirty="0">
                <a:latin typeface="Arial" panose="020B0604020202020204" pitchFamily="34" charset="0"/>
                <a:cs typeface="Arial" panose="020B0604020202020204" pitchFamily="34" charset="0"/>
              </a:rPr>
              <a:t> Mezuniyet puanı hesaplanırken bölme işlemi, virgülden sonra </a:t>
            </a:r>
            <a:r>
              <a:rPr lang="tr-TR" u="sng" dirty="0">
                <a:latin typeface="Arial" panose="020B0604020202020204" pitchFamily="34" charset="0"/>
                <a:cs typeface="Arial" panose="020B0604020202020204" pitchFamily="34" charset="0"/>
              </a:rPr>
              <a:t>dört basamak</a:t>
            </a:r>
            <a:r>
              <a:rPr lang="tr-TR" dirty="0">
                <a:latin typeface="Arial" panose="020B0604020202020204" pitchFamily="34" charset="0"/>
                <a:cs typeface="Arial" panose="020B0604020202020204" pitchFamily="34" charset="0"/>
              </a:rPr>
              <a:t> yürütülür.</a:t>
            </a:r>
          </a:p>
          <a:p>
            <a:pPr marL="109728" indent="0">
              <a:buNone/>
            </a:pPr>
            <a:endParaRPr lang="tr-TR" sz="1800" b="1" dirty="0">
              <a:latin typeface="Arial" panose="020B0604020202020204" pitchFamily="34" charset="0"/>
              <a:cs typeface="Arial" panose="020B0604020202020204" pitchFamily="34" charset="0"/>
            </a:endParaRPr>
          </a:p>
          <a:p>
            <a:pPr marL="109728" indent="0">
              <a:buNone/>
            </a:pPr>
            <a:r>
              <a:rPr lang="tr-TR" sz="1800" b="1" dirty="0" err="1">
                <a:latin typeface="Arial" panose="020B0604020202020204" pitchFamily="34" charset="0"/>
                <a:cs typeface="Arial" panose="020B0604020202020204" pitchFamily="34" charset="0"/>
              </a:rPr>
              <a:t>Örnek</a:t>
            </a:r>
            <a:r>
              <a:rPr lang="tr-TR" sz="1800" dirty="0" err="1">
                <a:latin typeface="Arial" panose="020B0604020202020204" pitchFamily="34" charset="0"/>
                <a:cs typeface="Arial" panose="020B0604020202020204" pitchFamily="34" charset="0"/>
              </a:rPr>
              <a:t>:Bir</a:t>
            </a:r>
            <a:r>
              <a:rPr lang="tr-TR" sz="1800" dirty="0">
                <a:latin typeface="Arial" panose="020B0604020202020204" pitchFamily="34" charset="0"/>
                <a:cs typeface="Arial" panose="020B0604020202020204" pitchFamily="34" charset="0"/>
              </a:rPr>
              <a:t> öğrencimizin mezuniyet puanı: (85+90+95+95/4=91.25)</a:t>
            </a:r>
          </a:p>
        </p:txBody>
      </p:sp>
      <p:sp>
        <p:nvSpPr>
          <p:cNvPr id="3" name="Başlık 2"/>
          <p:cNvSpPr>
            <a:spLocks noGrp="1"/>
          </p:cNvSpPr>
          <p:nvPr>
            <p:ph type="title"/>
          </p:nvPr>
        </p:nvSpPr>
        <p:spPr>
          <a:solidFill>
            <a:schemeClr val="bg2"/>
          </a:solidFill>
        </p:spPr>
        <p:txBody>
          <a:bodyPr/>
          <a:lstStyle/>
          <a:p>
            <a:pPr algn="ctr"/>
            <a:r>
              <a:rPr lang="tr-TR" dirty="0">
                <a:solidFill>
                  <a:schemeClr val="tx1"/>
                </a:solidFill>
                <a:effectLst/>
                <a:latin typeface="Arial" panose="020B0604020202020204" pitchFamily="34" charset="0"/>
                <a:cs typeface="Arial" panose="020B0604020202020204" pitchFamily="34" charset="0"/>
              </a:rPr>
              <a:t>Mezuniyet puanı</a:t>
            </a:r>
            <a:endParaRPr lang="tr-TR" dirty="0">
              <a:solidFill>
                <a:schemeClr val="tx1"/>
              </a:solidFill>
              <a:latin typeface="Arial" panose="020B0604020202020204" pitchFamily="34" charset="0"/>
              <a:cs typeface="Arial" panose="020B0604020202020204" pitchFamily="34" charset="0"/>
            </a:endParaRPr>
          </a:p>
        </p:txBody>
      </p:sp>
      <p:graphicFrame>
        <p:nvGraphicFramePr>
          <p:cNvPr id="4" name="Tablo 3"/>
          <p:cNvGraphicFramePr>
            <a:graphicFrameLocks noGrp="1"/>
          </p:cNvGraphicFramePr>
          <p:nvPr>
            <p:extLst>
              <p:ext uri="{D42A27DB-BD31-4B8C-83A1-F6EECF244321}">
                <p14:modId xmlns:p14="http://schemas.microsoft.com/office/powerpoint/2010/main" val="3393889315"/>
              </p:ext>
            </p:extLst>
          </p:nvPr>
        </p:nvGraphicFramePr>
        <p:xfrm>
          <a:off x="251520" y="5013175"/>
          <a:ext cx="8496943" cy="1010920"/>
        </p:xfrm>
        <a:graphic>
          <a:graphicData uri="http://schemas.openxmlformats.org/drawingml/2006/table">
            <a:tbl>
              <a:tblPr firstRow="1" bandRow="1">
                <a:tableStyleId>{5C22544A-7EE6-4342-B048-85BDC9FD1C3A}</a:tableStyleId>
              </a:tblPr>
              <a:tblGrid>
                <a:gridCol w="1008111">
                  <a:extLst>
                    <a:ext uri="{9D8B030D-6E8A-4147-A177-3AD203B41FA5}">
                      <a16:colId xmlns:a16="http://schemas.microsoft.com/office/drawing/2014/main" val="20000"/>
                    </a:ext>
                  </a:extLst>
                </a:gridCol>
                <a:gridCol w="1440160">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gridCol w="1512168">
                  <a:extLst>
                    <a:ext uri="{9D8B030D-6E8A-4147-A177-3AD203B41FA5}">
                      <a16:colId xmlns:a16="http://schemas.microsoft.com/office/drawing/2014/main" val="20003"/>
                    </a:ext>
                  </a:extLst>
                </a:gridCol>
                <a:gridCol w="1440160">
                  <a:extLst>
                    <a:ext uri="{9D8B030D-6E8A-4147-A177-3AD203B41FA5}">
                      <a16:colId xmlns:a16="http://schemas.microsoft.com/office/drawing/2014/main" val="20004"/>
                    </a:ext>
                  </a:extLst>
                </a:gridCol>
                <a:gridCol w="1368152">
                  <a:extLst>
                    <a:ext uri="{9D8B030D-6E8A-4147-A177-3AD203B41FA5}">
                      <a16:colId xmlns:a16="http://schemas.microsoft.com/office/drawing/2014/main" val="20005"/>
                    </a:ext>
                  </a:extLst>
                </a:gridCol>
              </a:tblGrid>
              <a:tr h="352049">
                <a:tc>
                  <a:txBody>
                    <a:bodyPr/>
                    <a:lstStyle/>
                    <a:p>
                      <a:pPr algn="ctr"/>
                      <a:r>
                        <a:rPr lang="tr-TR" sz="1200" dirty="0">
                          <a:latin typeface="Arial" panose="020B0604020202020204" pitchFamily="34" charset="0"/>
                          <a:cs typeface="Arial" panose="020B0604020202020204" pitchFamily="34" charset="0"/>
                        </a:rPr>
                        <a:t>Öğrenci</a:t>
                      </a:r>
                    </a:p>
                  </a:txBody>
                  <a:tcPr/>
                </a:tc>
                <a:tc>
                  <a:txBody>
                    <a:bodyPr/>
                    <a:lstStyle/>
                    <a:p>
                      <a:pPr algn="ctr"/>
                      <a:r>
                        <a:rPr lang="tr-TR" sz="1200" dirty="0">
                          <a:latin typeface="Arial" panose="020B0604020202020204" pitchFamily="34" charset="0"/>
                          <a:cs typeface="Arial" panose="020B0604020202020204" pitchFamily="34" charset="0"/>
                        </a:rPr>
                        <a:t>9.Sınıf</a:t>
                      </a:r>
                      <a:r>
                        <a:rPr lang="tr-TR" sz="1200" baseline="0" dirty="0">
                          <a:latin typeface="Arial" panose="020B0604020202020204" pitchFamily="34" charset="0"/>
                          <a:cs typeface="Arial" panose="020B0604020202020204" pitchFamily="34" charset="0"/>
                        </a:rPr>
                        <a:t>  Yılsonu Başarı Puanı</a:t>
                      </a:r>
                      <a:endParaRPr lang="tr-TR" sz="1200" dirty="0">
                        <a:latin typeface="Arial" panose="020B0604020202020204" pitchFamily="34" charset="0"/>
                        <a:cs typeface="Arial" panose="020B0604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200" dirty="0">
                          <a:latin typeface="Arial" panose="020B0604020202020204" pitchFamily="34" charset="0"/>
                          <a:cs typeface="Arial" panose="020B0604020202020204" pitchFamily="34" charset="0"/>
                        </a:rPr>
                        <a:t>10.Sınıf</a:t>
                      </a:r>
                      <a:r>
                        <a:rPr lang="tr-TR" sz="1200" baseline="0" dirty="0">
                          <a:latin typeface="Arial" panose="020B0604020202020204" pitchFamily="34" charset="0"/>
                          <a:cs typeface="Arial" panose="020B0604020202020204" pitchFamily="34" charset="0"/>
                        </a:rPr>
                        <a:t>  Yılsonu Başarı Puanı</a:t>
                      </a:r>
                      <a:endParaRPr lang="tr-TR" sz="1200" dirty="0">
                        <a:latin typeface="Arial" panose="020B0604020202020204" pitchFamily="34" charset="0"/>
                        <a:cs typeface="Arial" panose="020B0604020202020204" pitchFamily="34" charset="0"/>
                      </a:endParaRPr>
                    </a:p>
                    <a:p>
                      <a:pPr algn="ctr"/>
                      <a:endParaRPr lang="tr-TR" sz="1200" dirty="0">
                        <a:latin typeface="Arial" panose="020B0604020202020204" pitchFamily="34" charset="0"/>
                        <a:cs typeface="Arial" panose="020B0604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200" dirty="0">
                          <a:latin typeface="Arial" panose="020B0604020202020204" pitchFamily="34" charset="0"/>
                          <a:cs typeface="Arial" panose="020B0604020202020204" pitchFamily="34" charset="0"/>
                        </a:rPr>
                        <a:t>11.Sınıf</a:t>
                      </a:r>
                      <a:r>
                        <a:rPr lang="tr-TR" sz="1200" baseline="0" dirty="0">
                          <a:latin typeface="Arial" panose="020B0604020202020204" pitchFamily="34" charset="0"/>
                          <a:cs typeface="Arial" panose="020B0604020202020204" pitchFamily="34" charset="0"/>
                        </a:rPr>
                        <a:t>  Yılsonu Başarı Puanı</a:t>
                      </a:r>
                      <a:endParaRPr lang="tr-TR" sz="1200" dirty="0">
                        <a:latin typeface="Arial" panose="020B0604020202020204" pitchFamily="34" charset="0"/>
                        <a:cs typeface="Arial" panose="020B0604020202020204" pitchFamily="34" charset="0"/>
                      </a:endParaRPr>
                    </a:p>
                    <a:p>
                      <a:pPr algn="ctr"/>
                      <a:endParaRPr lang="tr-TR" sz="1200" dirty="0">
                        <a:latin typeface="Arial" panose="020B0604020202020204" pitchFamily="34" charset="0"/>
                        <a:cs typeface="Arial" panose="020B0604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200" dirty="0">
                          <a:latin typeface="Arial" panose="020B0604020202020204" pitchFamily="34" charset="0"/>
                          <a:cs typeface="Arial" panose="020B0604020202020204" pitchFamily="34" charset="0"/>
                        </a:rPr>
                        <a:t>12.Sınıf</a:t>
                      </a:r>
                      <a:r>
                        <a:rPr lang="tr-TR" sz="1200" baseline="0" dirty="0">
                          <a:latin typeface="Arial" panose="020B0604020202020204" pitchFamily="34" charset="0"/>
                          <a:cs typeface="Arial" panose="020B0604020202020204" pitchFamily="34" charset="0"/>
                        </a:rPr>
                        <a:t>  Yılsonu Başarı Puanı</a:t>
                      </a:r>
                      <a:endParaRPr lang="tr-TR" sz="1200" dirty="0">
                        <a:latin typeface="Arial" panose="020B0604020202020204" pitchFamily="34" charset="0"/>
                        <a:cs typeface="Arial" panose="020B0604020202020204" pitchFamily="34" charset="0"/>
                      </a:endParaRPr>
                    </a:p>
                    <a:p>
                      <a:pPr algn="ctr"/>
                      <a:endParaRPr lang="tr-TR" sz="1200" dirty="0">
                        <a:latin typeface="Arial" panose="020B0604020202020204" pitchFamily="34" charset="0"/>
                        <a:cs typeface="Arial" panose="020B0604020202020204" pitchFamily="34" charset="0"/>
                      </a:endParaRPr>
                    </a:p>
                  </a:txBody>
                  <a:tcPr/>
                </a:tc>
                <a:tc>
                  <a:txBody>
                    <a:bodyPr/>
                    <a:lstStyle/>
                    <a:p>
                      <a:pPr algn="ctr"/>
                      <a:r>
                        <a:rPr lang="tr-TR" sz="1600" dirty="0">
                          <a:solidFill>
                            <a:srgbClr val="FF0000"/>
                          </a:solidFill>
                          <a:latin typeface="Arial" panose="020B0604020202020204" pitchFamily="34" charset="0"/>
                          <a:cs typeface="Arial" panose="020B0604020202020204" pitchFamily="34" charset="0"/>
                        </a:rPr>
                        <a:t>Mezuniyet</a:t>
                      </a:r>
                      <a:r>
                        <a:rPr lang="tr-TR" sz="1600" baseline="0" dirty="0">
                          <a:solidFill>
                            <a:srgbClr val="FF0000"/>
                          </a:solidFill>
                          <a:latin typeface="Arial" panose="020B0604020202020204" pitchFamily="34" charset="0"/>
                          <a:cs typeface="Arial" panose="020B0604020202020204" pitchFamily="34" charset="0"/>
                        </a:rPr>
                        <a:t> Puanı</a:t>
                      </a:r>
                      <a:endParaRPr lang="tr-TR" sz="1600" dirty="0">
                        <a:solidFill>
                          <a:srgbClr val="FF0000"/>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0"/>
                  </a:ext>
                </a:extLst>
              </a:tr>
              <a:tr h="370840">
                <a:tc>
                  <a:txBody>
                    <a:bodyPr/>
                    <a:lstStyle/>
                    <a:p>
                      <a:pPr algn="ctr"/>
                      <a:r>
                        <a:rPr lang="tr-TR" sz="1600" dirty="0">
                          <a:latin typeface="Arial" panose="020B0604020202020204" pitchFamily="34" charset="0"/>
                          <a:cs typeface="Arial" panose="020B0604020202020204" pitchFamily="34" charset="0"/>
                        </a:rPr>
                        <a:t>A</a:t>
                      </a:r>
                    </a:p>
                  </a:txBody>
                  <a:tcPr/>
                </a:tc>
                <a:tc>
                  <a:txBody>
                    <a:bodyPr/>
                    <a:lstStyle/>
                    <a:p>
                      <a:pPr algn="ctr"/>
                      <a:r>
                        <a:rPr lang="tr-TR" sz="1600" dirty="0">
                          <a:latin typeface="Arial" panose="020B0604020202020204" pitchFamily="34" charset="0"/>
                          <a:cs typeface="Arial" panose="020B0604020202020204" pitchFamily="34" charset="0"/>
                        </a:rPr>
                        <a:t>85</a:t>
                      </a:r>
                    </a:p>
                  </a:txBody>
                  <a:tcPr/>
                </a:tc>
                <a:tc>
                  <a:txBody>
                    <a:bodyPr/>
                    <a:lstStyle/>
                    <a:p>
                      <a:pPr algn="ctr"/>
                      <a:r>
                        <a:rPr lang="tr-TR" sz="1600" dirty="0">
                          <a:latin typeface="Arial" panose="020B0604020202020204" pitchFamily="34" charset="0"/>
                          <a:cs typeface="Arial" panose="020B0604020202020204" pitchFamily="34" charset="0"/>
                        </a:rPr>
                        <a:t>90</a:t>
                      </a:r>
                    </a:p>
                  </a:txBody>
                  <a:tcPr/>
                </a:tc>
                <a:tc>
                  <a:txBody>
                    <a:bodyPr/>
                    <a:lstStyle/>
                    <a:p>
                      <a:pPr algn="ctr"/>
                      <a:r>
                        <a:rPr lang="tr-TR" sz="1600" dirty="0">
                          <a:latin typeface="Arial" panose="020B0604020202020204" pitchFamily="34" charset="0"/>
                          <a:cs typeface="Arial" panose="020B0604020202020204" pitchFamily="34" charset="0"/>
                        </a:rPr>
                        <a:t>95</a:t>
                      </a:r>
                    </a:p>
                  </a:txBody>
                  <a:tcPr/>
                </a:tc>
                <a:tc>
                  <a:txBody>
                    <a:bodyPr/>
                    <a:lstStyle/>
                    <a:p>
                      <a:pPr algn="ctr"/>
                      <a:r>
                        <a:rPr lang="tr-TR" sz="1600" dirty="0">
                          <a:latin typeface="Arial" panose="020B0604020202020204" pitchFamily="34" charset="0"/>
                          <a:cs typeface="Arial" panose="020B0604020202020204" pitchFamily="34" charset="0"/>
                        </a:rPr>
                        <a:t>95</a:t>
                      </a:r>
                    </a:p>
                  </a:txBody>
                  <a:tcPr/>
                </a:tc>
                <a:tc>
                  <a:txBody>
                    <a:bodyPr/>
                    <a:lstStyle/>
                    <a:p>
                      <a:pPr algn="ctr"/>
                      <a:r>
                        <a:rPr lang="tr-TR" sz="1600" b="1" dirty="0">
                          <a:solidFill>
                            <a:srgbClr val="FF0000"/>
                          </a:solidFill>
                          <a:latin typeface="Arial" panose="020B0604020202020204" pitchFamily="34" charset="0"/>
                          <a:cs typeface="Arial" panose="020B0604020202020204" pitchFamily="34" charset="0"/>
                        </a:rPr>
                        <a:t>91.25</a:t>
                      </a: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0185263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solidFill>
            <a:schemeClr val="bg1">
              <a:lumMod val="95000"/>
            </a:schemeClr>
          </a:solidFill>
        </p:spPr>
        <p:txBody>
          <a:bodyPr/>
          <a:lstStyle/>
          <a:p>
            <a:pPr marL="109728" indent="0">
              <a:buNone/>
            </a:pPr>
            <a:r>
              <a:rPr lang="tr-TR" dirty="0">
                <a:latin typeface="Arial" panose="020B0604020202020204" pitchFamily="34" charset="0"/>
                <a:cs typeface="Arial" panose="020B0604020202020204" pitchFamily="34" charset="0"/>
              </a:rPr>
              <a:t>Örnek davranışların ve başarıların niteliklerine göre ödüllendirilmesinde öğrencilere;</a:t>
            </a:r>
          </a:p>
          <a:p>
            <a:pPr marL="109728" indent="0">
              <a:buNone/>
            </a:pPr>
            <a:endParaRPr lang="tr-TR" dirty="0">
              <a:latin typeface="Arial" panose="020B0604020202020204" pitchFamily="34" charset="0"/>
              <a:cs typeface="Arial" panose="020B0604020202020204" pitchFamily="34" charset="0"/>
            </a:endParaRPr>
          </a:p>
          <a:p>
            <a:r>
              <a:rPr lang="tr-TR" dirty="0">
                <a:latin typeface="Arial" panose="020B0604020202020204" pitchFamily="34" charset="0"/>
                <a:cs typeface="Arial" panose="020B0604020202020204" pitchFamily="34" charset="0"/>
              </a:rPr>
              <a:t>a) Teşekkür belgesi,</a:t>
            </a:r>
          </a:p>
          <a:p>
            <a:r>
              <a:rPr lang="tr-TR" dirty="0">
                <a:latin typeface="Arial" panose="020B0604020202020204" pitchFamily="34" charset="0"/>
                <a:cs typeface="Arial" panose="020B0604020202020204" pitchFamily="34" charset="0"/>
              </a:rPr>
              <a:t>b) Takdir belgesi,</a:t>
            </a:r>
          </a:p>
          <a:p>
            <a:r>
              <a:rPr lang="tr-TR" dirty="0">
                <a:latin typeface="Arial" panose="020B0604020202020204" pitchFamily="34" charset="0"/>
                <a:cs typeface="Arial" panose="020B0604020202020204" pitchFamily="34" charset="0"/>
              </a:rPr>
              <a:t>c) Onur belgesi,</a:t>
            </a:r>
          </a:p>
          <a:p>
            <a:r>
              <a:rPr lang="tr-TR" dirty="0">
                <a:latin typeface="Arial" panose="020B0604020202020204" pitchFamily="34" charset="0"/>
                <a:cs typeface="Arial" panose="020B0604020202020204" pitchFamily="34" charset="0"/>
              </a:rPr>
              <a:t>ç) Üstün başarı belgesi</a:t>
            </a:r>
          </a:p>
          <a:p>
            <a:r>
              <a:rPr lang="tr-TR" dirty="0">
                <a:latin typeface="Arial" panose="020B0604020202020204" pitchFamily="34" charset="0"/>
                <a:cs typeface="Arial" panose="020B0604020202020204" pitchFamily="34" charset="0"/>
              </a:rPr>
              <a:t>verilir.</a:t>
            </a:r>
          </a:p>
        </p:txBody>
      </p:sp>
      <p:sp>
        <p:nvSpPr>
          <p:cNvPr id="3" name="Başlık 2"/>
          <p:cNvSpPr>
            <a:spLocks noGrp="1"/>
          </p:cNvSpPr>
          <p:nvPr>
            <p:ph type="title"/>
          </p:nvPr>
        </p:nvSpPr>
        <p:spPr>
          <a:solidFill>
            <a:schemeClr val="bg2"/>
          </a:solidFill>
        </p:spPr>
        <p:txBody>
          <a:bodyPr/>
          <a:lstStyle/>
          <a:p>
            <a:pPr algn="ctr"/>
            <a:r>
              <a:rPr lang="tr-TR" dirty="0">
                <a:effectLst/>
              </a:rPr>
              <a:t>Öğrencilerin ödüllendirilmesi</a:t>
            </a:r>
            <a:endParaRPr lang="tr-TR" dirty="0"/>
          </a:p>
        </p:txBody>
      </p:sp>
    </p:spTree>
    <p:extLst>
      <p:ext uri="{BB962C8B-B14F-4D97-AF65-F5344CB8AC3E}">
        <p14:creationId xmlns:p14="http://schemas.microsoft.com/office/powerpoint/2010/main" val="27508358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539552" y="1484784"/>
            <a:ext cx="8229600" cy="4525963"/>
          </a:xfrm>
          <a:solidFill>
            <a:schemeClr val="bg1">
              <a:lumMod val="95000"/>
            </a:schemeClr>
          </a:solidFill>
        </p:spPr>
        <p:txBody>
          <a:bodyPr>
            <a:normAutofit fontScale="70000" lnSpcReduction="20000"/>
          </a:bodyPr>
          <a:lstStyle/>
          <a:p>
            <a:pPr marL="109728" indent="0">
              <a:buNone/>
            </a:pPr>
            <a:endParaRPr lang="tr-TR" dirty="0">
              <a:latin typeface="Arial" panose="020B0604020202020204" pitchFamily="34" charset="0"/>
              <a:cs typeface="Arial" panose="020B0604020202020204" pitchFamily="34" charset="0"/>
            </a:endParaRPr>
          </a:p>
          <a:p>
            <a:pPr marL="109728" indent="0">
              <a:buNone/>
            </a:pPr>
            <a:r>
              <a:rPr lang="tr-TR" dirty="0">
                <a:latin typeface="Arial" panose="020B0604020202020204" pitchFamily="34" charset="0"/>
                <a:cs typeface="Arial" panose="020B0604020202020204" pitchFamily="34" charset="0"/>
              </a:rPr>
              <a:t>Okul öğrenci ödül ve disiplin kurulu, derslerdeki </a:t>
            </a:r>
            <a:r>
              <a:rPr lang="tr-TR" b="1" dirty="0">
                <a:latin typeface="Arial" panose="020B0604020202020204" pitchFamily="34" charset="0"/>
                <a:cs typeface="Arial" panose="020B0604020202020204" pitchFamily="34" charset="0"/>
              </a:rPr>
              <a:t>gayret ve başarılarıyla üstünlük gösteren</a:t>
            </a:r>
            <a:r>
              <a:rPr lang="tr-TR" dirty="0">
                <a:latin typeface="Arial" panose="020B0604020202020204" pitchFamily="34" charset="0"/>
                <a:cs typeface="Arial" panose="020B0604020202020204" pitchFamily="34" charset="0"/>
              </a:rPr>
              <a:t>, </a:t>
            </a:r>
            <a:r>
              <a:rPr lang="tr-TR" b="1" dirty="0">
                <a:latin typeface="Arial" panose="020B0604020202020204" pitchFamily="34" charset="0"/>
                <a:cs typeface="Arial" panose="020B0604020202020204" pitchFamily="34" charset="0"/>
              </a:rPr>
              <a:t>özürsüz devamsızlık süresi 5 günü geçmeyen, tüm derslerden başarılı olan, dönem puanlarının ağırlıklı ortalaması 70,00 ten aşağı olmayan ve davranış puanı 100 olan öğrencilerden;</a:t>
            </a:r>
          </a:p>
          <a:p>
            <a:pPr marL="109728" indent="0">
              <a:buNone/>
            </a:pPr>
            <a:endParaRPr lang="tr-TR" b="1" dirty="0">
              <a:latin typeface="Arial" panose="020B0604020202020204" pitchFamily="34" charset="0"/>
              <a:cs typeface="Arial" panose="020B0604020202020204" pitchFamily="34" charset="0"/>
            </a:endParaRPr>
          </a:p>
          <a:p>
            <a:r>
              <a:rPr lang="tr-TR" dirty="0">
                <a:latin typeface="Arial" panose="020B0604020202020204" pitchFamily="34" charset="0"/>
                <a:cs typeface="Arial" panose="020B0604020202020204" pitchFamily="34" charset="0"/>
              </a:rPr>
              <a:t>a) 70,00-84,99 arasındakileri </a:t>
            </a:r>
            <a:r>
              <a:rPr lang="tr-TR" b="1" dirty="0">
                <a:latin typeface="Arial" panose="020B0604020202020204" pitchFamily="34" charset="0"/>
                <a:cs typeface="Arial" panose="020B0604020202020204" pitchFamily="34" charset="0"/>
              </a:rPr>
              <a:t>teşekkür belgesi</a:t>
            </a:r>
            <a:r>
              <a:rPr lang="tr-TR" dirty="0">
                <a:latin typeface="Arial" panose="020B0604020202020204" pitchFamily="34" charset="0"/>
                <a:cs typeface="Arial" panose="020B0604020202020204" pitchFamily="34" charset="0"/>
              </a:rPr>
              <a:t>,</a:t>
            </a:r>
          </a:p>
          <a:p>
            <a:r>
              <a:rPr lang="tr-TR" dirty="0">
                <a:latin typeface="Arial" panose="020B0604020202020204" pitchFamily="34" charset="0"/>
                <a:cs typeface="Arial" panose="020B0604020202020204" pitchFamily="34" charset="0"/>
              </a:rPr>
              <a:t>b) 85,00 ve daha yukarı olanları </a:t>
            </a:r>
            <a:r>
              <a:rPr lang="tr-TR" b="1" dirty="0">
                <a:latin typeface="Arial" panose="020B0604020202020204" pitchFamily="34" charset="0"/>
                <a:cs typeface="Arial" panose="020B0604020202020204" pitchFamily="34" charset="0"/>
              </a:rPr>
              <a:t>takdir belgesi</a:t>
            </a:r>
            <a:r>
              <a:rPr lang="tr-TR" dirty="0">
                <a:latin typeface="Arial" panose="020B0604020202020204" pitchFamily="34" charset="0"/>
                <a:cs typeface="Arial" panose="020B0604020202020204" pitchFamily="34" charset="0"/>
              </a:rPr>
              <a:t>,</a:t>
            </a:r>
          </a:p>
          <a:p>
            <a:r>
              <a:rPr lang="tr-TR" dirty="0">
                <a:latin typeface="Arial" panose="020B0604020202020204" pitchFamily="34" charset="0"/>
                <a:cs typeface="Arial" panose="020B0604020202020204" pitchFamily="34" charset="0"/>
              </a:rPr>
              <a:t>c) Ortaöğrenim süresince en az üç öğretim yılının bütün döneminde takdir belgesi alanları </a:t>
            </a:r>
            <a:r>
              <a:rPr lang="tr-TR" b="1" dirty="0">
                <a:latin typeface="Arial" panose="020B0604020202020204" pitchFamily="34" charset="0"/>
                <a:cs typeface="Arial" panose="020B0604020202020204" pitchFamily="34" charset="0"/>
              </a:rPr>
              <a:t>üstün başarı belgesi </a:t>
            </a:r>
            <a:r>
              <a:rPr lang="tr-TR" dirty="0">
                <a:latin typeface="Arial" panose="020B0604020202020204" pitchFamily="34" charset="0"/>
                <a:cs typeface="Arial" panose="020B0604020202020204" pitchFamily="34" charset="0"/>
              </a:rPr>
              <a:t>ile ödüllendirir.</a:t>
            </a:r>
          </a:p>
          <a:p>
            <a:endParaRPr lang="tr-TR" dirty="0">
              <a:latin typeface="Arial" panose="020B0604020202020204" pitchFamily="34" charset="0"/>
              <a:cs typeface="Arial" panose="020B0604020202020204" pitchFamily="34" charset="0"/>
            </a:endParaRPr>
          </a:p>
          <a:p>
            <a:r>
              <a:rPr lang="tr-TR" dirty="0">
                <a:latin typeface="Arial" panose="020B0604020202020204" pitchFamily="34" charset="0"/>
                <a:cs typeface="Arial" panose="020B0604020202020204" pitchFamily="34" charset="0"/>
              </a:rPr>
              <a:t>Birinci fıkrada sözü edilen 5 günlük devamsızlık süresi, tam zamanlı kaynaştırma/bütünleştirme yoluyla eğitim uygulaması yapılan okullarda özel eğitim ihtiyacı olan öğrenciler ve özel eğitim meslek liselerine kayıtlı öğrenciler için </a:t>
            </a:r>
            <a:r>
              <a:rPr lang="tr-TR" b="1" dirty="0">
                <a:latin typeface="Arial" panose="020B0604020202020204" pitchFamily="34" charset="0"/>
                <a:cs typeface="Arial" panose="020B0604020202020204" pitchFamily="34" charset="0"/>
              </a:rPr>
              <a:t>10 gün olarak </a:t>
            </a:r>
            <a:r>
              <a:rPr lang="tr-TR" dirty="0">
                <a:latin typeface="Arial" panose="020B0604020202020204" pitchFamily="34" charset="0"/>
                <a:cs typeface="Arial" panose="020B0604020202020204" pitchFamily="34" charset="0"/>
              </a:rPr>
              <a:t>uygulanır.</a:t>
            </a:r>
          </a:p>
          <a:p>
            <a:endParaRPr lang="tr-TR" dirty="0">
              <a:latin typeface="Arial" panose="020B0604020202020204" pitchFamily="34" charset="0"/>
              <a:cs typeface="Arial" panose="020B0604020202020204" pitchFamily="34" charset="0"/>
            </a:endParaRPr>
          </a:p>
        </p:txBody>
      </p:sp>
      <p:sp>
        <p:nvSpPr>
          <p:cNvPr id="3" name="Başlık 2"/>
          <p:cNvSpPr>
            <a:spLocks noGrp="1"/>
          </p:cNvSpPr>
          <p:nvPr>
            <p:ph type="title"/>
          </p:nvPr>
        </p:nvSpPr>
        <p:spPr>
          <a:solidFill>
            <a:schemeClr val="bg2"/>
          </a:solidFill>
        </p:spPr>
        <p:txBody>
          <a:bodyPr>
            <a:normAutofit fontScale="90000"/>
          </a:bodyPr>
          <a:lstStyle/>
          <a:p>
            <a:pPr algn="ctr"/>
            <a:br>
              <a:rPr lang="tr-TR" sz="3100" dirty="0">
                <a:latin typeface="Arial" panose="020B0604020202020204" pitchFamily="34" charset="0"/>
                <a:cs typeface="Arial" panose="020B0604020202020204" pitchFamily="34" charset="0"/>
              </a:rPr>
            </a:br>
            <a:r>
              <a:rPr lang="tr-TR" sz="3100" dirty="0">
                <a:effectLst/>
                <a:latin typeface="Arial" panose="020B0604020202020204" pitchFamily="34" charset="0"/>
                <a:cs typeface="Arial" panose="020B0604020202020204" pitchFamily="34" charset="0"/>
              </a:rPr>
              <a:t>Teşekkür, takdir ve üstün başarı belgesi ile ödüllendirme</a:t>
            </a:r>
            <a:br>
              <a:rPr lang="tr-TR" dirty="0">
                <a:latin typeface="Arial" panose="020B0604020202020204" pitchFamily="34" charset="0"/>
                <a:cs typeface="Arial" panose="020B0604020202020204" pitchFamily="34" charset="0"/>
              </a:rPr>
            </a:br>
            <a:endParaRPr lang="tr-T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799511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solidFill>
            <a:schemeClr val="bg1">
              <a:lumMod val="95000"/>
            </a:schemeClr>
          </a:solidFill>
        </p:spPr>
        <p:txBody>
          <a:bodyPr>
            <a:normAutofit fontScale="47500" lnSpcReduction="20000"/>
          </a:bodyPr>
          <a:lstStyle/>
          <a:p>
            <a:pPr marL="109728" indent="0">
              <a:buNone/>
            </a:pPr>
            <a:r>
              <a:rPr lang="tr-TR" b="1" dirty="0">
                <a:latin typeface="Arial" panose="020B0604020202020204" pitchFamily="34" charset="0"/>
                <a:cs typeface="Arial" panose="020B0604020202020204" pitchFamily="34" charset="0"/>
              </a:rPr>
              <a:t>Okul öğrenci ödül ve disiplin kurulu puan şartına bağlı kalmadan;</a:t>
            </a:r>
          </a:p>
          <a:p>
            <a:pPr marL="109728" indent="0">
              <a:buNone/>
            </a:pPr>
            <a:endParaRPr lang="tr-TR" b="1" dirty="0">
              <a:latin typeface="Arial" panose="020B0604020202020204" pitchFamily="34" charset="0"/>
              <a:cs typeface="Arial" panose="020B0604020202020204" pitchFamily="34" charset="0"/>
            </a:endParaRPr>
          </a:p>
          <a:p>
            <a:pPr marL="109728" indent="0">
              <a:buNone/>
            </a:pPr>
            <a:r>
              <a:rPr lang="tr-TR" dirty="0">
                <a:latin typeface="Arial" panose="020B0604020202020204" pitchFamily="34" charset="0"/>
                <a:cs typeface="Arial" panose="020B0604020202020204" pitchFamily="34" charset="0"/>
              </a:rPr>
              <a:t>a) Türkçeyi doğru, güzel ve etkili kullanarak örnek olmak,</a:t>
            </a:r>
          </a:p>
          <a:p>
            <a:pPr marL="109728" indent="0">
              <a:buNone/>
            </a:pPr>
            <a:r>
              <a:rPr lang="tr-TR" dirty="0">
                <a:latin typeface="Arial" panose="020B0604020202020204" pitchFamily="34" charset="0"/>
                <a:cs typeface="Arial" panose="020B0604020202020204" pitchFamily="34" charset="0"/>
              </a:rPr>
              <a:t>b) Bilimsel projelerle sosyal etkinliklere katılmak, bu çalışmalarda liderlik yapmak, yapılan etkinliklerde eğitime katkıda bulunmak ve üstün başarı göstermek,</a:t>
            </a:r>
          </a:p>
          <a:p>
            <a:pPr marL="109728" indent="0">
              <a:buNone/>
            </a:pPr>
            <a:r>
              <a:rPr lang="tr-TR" dirty="0">
                <a:latin typeface="Arial" panose="020B0604020202020204" pitchFamily="34" charset="0"/>
                <a:cs typeface="Arial" panose="020B0604020202020204" pitchFamily="34" charset="0"/>
              </a:rPr>
              <a:t>c) Okul araç-gereç ve donanımlarıyla çevreyi koruma ve gözetmede davranışlarıyla örnek olmak,</a:t>
            </a:r>
          </a:p>
          <a:p>
            <a:pPr marL="109728" indent="0">
              <a:buNone/>
            </a:pPr>
            <a:r>
              <a:rPr lang="tr-TR" dirty="0">
                <a:latin typeface="Arial" panose="020B0604020202020204" pitchFamily="34" charset="0"/>
                <a:cs typeface="Arial" panose="020B0604020202020204" pitchFamily="34" charset="0"/>
              </a:rPr>
              <a:t>ç) Görgü kurallarına uymada ve insan ilişkilerinde örnek olmak,</a:t>
            </a:r>
          </a:p>
          <a:p>
            <a:pPr marL="109728" indent="0">
              <a:buNone/>
            </a:pPr>
            <a:r>
              <a:rPr lang="tr-TR" dirty="0">
                <a:latin typeface="Arial" panose="020B0604020202020204" pitchFamily="34" charset="0"/>
                <a:cs typeface="Arial" panose="020B0604020202020204" pitchFamily="34" charset="0"/>
              </a:rPr>
              <a:t>d) Trafik kurallarına uymada örnek davranışlar sergilemek,</a:t>
            </a:r>
          </a:p>
          <a:p>
            <a:pPr marL="109728" indent="0">
              <a:buNone/>
            </a:pPr>
            <a:r>
              <a:rPr lang="tr-TR" dirty="0">
                <a:latin typeface="Arial" panose="020B0604020202020204" pitchFamily="34" charset="0"/>
                <a:cs typeface="Arial" panose="020B0604020202020204" pitchFamily="34" charset="0"/>
              </a:rPr>
              <a:t>e) Bilişim araçlarını kullanmada iyi örnek olacak davranışlar sergilemek,</a:t>
            </a:r>
          </a:p>
          <a:p>
            <a:pPr marL="109728" indent="0">
              <a:buNone/>
            </a:pPr>
            <a:r>
              <a:rPr lang="tr-TR" dirty="0">
                <a:latin typeface="Arial" panose="020B0604020202020204" pitchFamily="34" charset="0"/>
                <a:cs typeface="Arial" panose="020B0604020202020204" pitchFamily="34" charset="0"/>
              </a:rPr>
              <a:t>f) Okula ve derslere düzenli olarak gelmek, bu yönde arkadaşlarına iyi örnek olmak,</a:t>
            </a:r>
          </a:p>
          <a:p>
            <a:pPr marL="109728" indent="0">
              <a:buNone/>
            </a:pPr>
            <a:r>
              <a:rPr lang="tr-TR" dirty="0">
                <a:latin typeface="Arial" panose="020B0604020202020204" pitchFamily="34" charset="0"/>
                <a:cs typeface="Arial" panose="020B0604020202020204" pitchFamily="34" charset="0"/>
              </a:rPr>
              <a:t>g) Zorunlu göç mağdurları, mülteci ve sığınmacılar, gazi ve şehit yakınları, doğal afetlerden etkilenenler, yaşlı, yetim, öksüz, güçsüz, engelli ve benzeri durumda olanlar ile diğer yardıma ihtiyaç duyanlara yönelik yürütülen toplum hizmetlerinde görev almak,</a:t>
            </a:r>
          </a:p>
          <a:p>
            <a:pPr marL="109728" indent="0">
              <a:buNone/>
            </a:pPr>
            <a:endParaRPr lang="tr-TR" dirty="0">
              <a:latin typeface="Arial" panose="020B0604020202020204" pitchFamily="34" charset="0"/>
              <a:cs typeface="Arial" panose="020B0604020202020204" pitchFamily="34" charset="0"/>
            </a:endParaRPr>
          </a:p>
          <a:p>
            <a:pPr marL="109728" indent="0">
              <a:buNone/>
            </a:pPr>
            <a:r>
              <a:rPr lang="tr-TR" dirty="0">
                <a:latin typeface="Arial" panose="020B0604020202020204" pitchFamily="34" charset="0"/>
                <a:cs typeface="Arial" panose="020B0604020202020204" pitchFamily="34" charset="0"/>
              </a:rPr>
              <a:t>ğ) Alınan sağlık ve güvenlik tedbirlerine uyarak konuyla ilgili örnek davranışlar sergilemek gibi davranışlardan örnek oluşturacak bir ya da birkaçını gösteren davranış puanı indirilmemiş öğrencileri; öğretim yılı içinde herhangi bir ödül alıp almadığına bakılmaksızın öğrenci, öğretmen veya okul yönetiminin teklifi, onur kurulunun uygun görüşü doğrultusunda onur belgesiyle ödüllendirir. </a:t>
            </a:r>
            <a:r>
              <a:rPr lang="tr-TR" b="1" dirty="0">
                <a:latin typeface="Arial" panose="020B0604020202020204" pitchFamily="34" charset="0"/>
                <a:cs typeface="Arial" panose="020B0604020202020204" pitchFamily="34" charset="0"/>
              </a:rPr>
              <a:t>Bir öğretim yılı içinde iki ve daha fazla onur belgesi alan öğrencilere okulun onur listesinde yer verilir.</a:t>
            </a:r>
          </a:p>
          <a:p>
            <a:pPr marL="109728" indent="0">
              <a:buNone/>
            </a:pPr>
            <a:endParaRPr lang="tr-TR" dirty="0"/>
          </a:p>
          <a:p>
            <a:pPr marL="109728" indent="0">
              <a:buNone/>
            </a:pPr>
            <a:r>
              <a:rPr lang="tr-TR" dirty="0"/>
              <a:t>Ayrıca öğretmenler kurulu, ders yılı başında yukarıda belirtilen davranışların dışında da onur belgesiyle ödüllendirilebilecek davranışları belirler. Belirlenen davranışlar okul yönetimince onur kuruluyla okul öğrenci ödül ve disiplin kuruluna bildirilir.</a:t>
            </a:r>
          </a:p>
        </p:txBody>
      </p:sp>
      <p:sp>
        <p:nvSpPr>
          <p:cNvPr id="3" name="Başlık 2"/>
          <p:cNvSpPr>
            <a:spLocks noGrp="1"/>
          </p:cNvSpPr>
          <p:nvPr>
            <p:ph type="title"/>
          </p:nvPr>
        </p:nvSpPr>
        <p:spPr>
          <a:solidFill>
            <a:schemeClr val="bg2"/>
          </a:solidFill>
        </p:spPr>
        <p:txBody>
          <a:bodyPr/>
          <a:lstStyle/>
          <a:p>
            <a:pPr algn="ctr"/>
            <a:r>
              <a:rPr lang="tr-TR" dirty="0">
                <a:effectLst/>
                <a:latin typeface="Arial" panose="020B0604020202020204" pitchFamily="34" charset="0"/>
                <a:cs typeface="Arial" panose="020B0604020202020204" pitchFamily="34" charset="0"/>
              </a:rPr>
              <a:t>Onur belgesi ile ödüllendirme</a:t>
            </a:r>
            <a:endParaRPr lang="tr-T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542182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solidFill>
            <a:schemeClr val="bg1">
              <a:lumMod val="95000"/>
            </a:schemeClr>
          </a:solidFill>
        </p:spPr>
        <p:txBody>
          <a:bodyPr>
            <a:normAutofit fontScale="85000" lnSpcReduction="20000"/>
          </a:bodyPr>
          <a:lstStyle/>
          <a:p>
            <a:pPr marL="109728" indent="0">
              <a:buNone/>
            </a:pPr>
            <a:r>
              <a:rPr lang="tr-TR" dirty="0">
                <a:latin typeface="Arial" panose="020B0604020202020204" pitchFamily="34" charset="0"/>
                <a:cs typeface="Arial" panose="020B0604020202020204" pitchFamily="34" charset="0"/>
              </a:rPr>
              <a:t>Ödül takdir edilirken öğrencinin;</a:t>
            </a:r>
          </a:p>
          <a:p>
            <a:pPr marL="109728" indent="0">
              <a:buNone/>
            </a:pPr>
            <a:r>
              <a:rPr lang="tr-TR" dirty="0">
                <a:latin typeface="Arial" panose="020B0604020202020204" pitchFamily="34" charset="0"/>
                <a:cs typeface="Arial" panose="020B0604020202020204" pitchFamily="34" charset="0"/>
              </a:rPr>
              <a:t>a) Okul içindeki ve dışındaki genel durumu,</a:t>
            </a:r>
          </a:p>
          <a:p>
            <a:pPr marL="109728" indent="0">
              <a:buNone/>
            </a:pPr>
            <a:r>
              <a:rPr lang="tr-TR" dirty="0">
                <a:latin typeface="Arial" panose="020B0604020202020204" pitchFamily="34" charset="0"/>
                <a:cs typeface="Arial" panose="020B0604020202020204" pitchFamily="34" charset="0"/>
              </a:rPr>
              <a:t>b) Ders ve ders dışı faaliyetlerdeki başarısı,</a:t>
            </a:r>
          </a:p>
          <a:p>
            <a:pPr marL="109728" indent="0">
              <a:buNone/>
            </a:pPr>
            <a:r>
              <a:rPr lang="tr-TR" dirty="0">
                <a:latin typeface="Arial" panose="020B0604020202020204" pitchFamily="34" charset="0"/>
                <a:cs typeface="Arial" panose="020B0604020202020204" pitchFamily="34" charset="0"/>
              </a:rPr>
              <a:t>c) Davranışının niteliği, önemi ve çevresine örnek olup olmadığı gibi hususlar göz önünde bulundurulur.</a:t>
            </a:r>
          </a:p>
          <a:p>
            <a:pPr marL="109728" indent="0">
              <a:buNone/>
            </a:pPr>
            <a:endParaRPr lang="tr-TR" dirty="0">
              <a:latin typeface="Arial" panose="020B0604020202020204" pitchFamily="34" charset="0"/>
              <a:cs typeface="Arial" panose="020B0604020202020204" pitchFamily="34" charset="0"/>
            </a:endParaRPr>
          </a:p>
          <a:p>
            <a:pPr marL="109728" indent="0">
              <a:buNone/>
            </a:pPr>
            <a:r>
              <a:rPr lang="tr-TR" dirty="0">
                <a:latin typeface="Arial" panose="020B0604020202020204" pitchFamily="34" charset="0"/>
                <a:cs typeface="Arial" panose="020B0604020202020204" pitchFamily="34" charset="0"/>
              </a:rPr>
              <a:t>Ödül belgeleri; öğrenci, veli, öğretmen ve yöneticilerin katıldığı bir ortamda törenle öğrencilere ya da velilerine verilir.</a:t>
            </a:r>
          </a:p>
          <a:p>
            <a:pPr marL="109728" indent="0">
              <a:buNone/>
            </a:pPr>
            <a:endParaRPr lang="tr-TR" dirty="0">
              <a:latin typeface="Arial" panose="020B0604020202020204" pitchFamily="34" charset="0"/>
              <a:cs typeface="Arial" panose="020B0604020202020204" pitchFamily="34" charset="0"/>
            </a:endParaRPr>
          </a:p>
          <a:p>
            <a:pPr marL="109728" indent="0">
              <a:buNone/>
            </a:pPr>
            <a:r>
              <a:rPr lang="tr-TR" dirty="0">
                <a:latin typeface="Arial" panose="020B0604020202020204" pitchFamily="34" charset="0"/>
                <a:cs typeface="Arial" panose="020B0604020202020204" pitchFamily="34" charset="0"/>
              </a:rPr>
              <a:t>Onur ve iftihar listeleri, ders kesiminde okul yönetiminin uygun göreceği bir günde öğrencilerin huzurunda, ayrı ayrı okunur ve daha sonra okulda herkesin görebileceği bir yere fotoğraflı olarak takip eden ders yılı süresince ayrı ayrı asılır.</a:t>
            </a:r>
          </a:p>
        </p:txBody>
      </p:sp>
      <p:sp>
        <p:nvSpPr>
          <p:cNvPr id="3" name="Başlık 2"/>
          <p:cNvSpPr>
            <a:spLocks noGrp="1"/>
          </p:cNvSpPr>
          <p:nvPr>
            <p:ph type="title"/>
          </p:nvPr>
        </p:nvSpPr>
        <p:spPr>
          <a:solidFill>
            <a:schemeClr val="bg2"/>
          </a:solidFill>
        </p:spPr>
        <p:txBody>
          <a:bodyPr>
            <a:normAutofit fontScale="90000"/>
          </a:bodyPr>
          <a:lstStyle/>
          <a:p>
            <a:pPr algn="ctr"/>
            <a:r>
              <a:rPr lang="tr-TR" dirty="0">
                <a:effectLst/>
                <a:latin typeface="Arial" panose="020B0604020202020204" pitchFamily="34" charset="0"/>
                <a:cs typeface="Arial" panose="020B0604020202020204" pitchFamily="34" charset="0"/>
              </a:rPr>
              <a:t>Ödül takdirinde dikkat edilecek hususlar ve ödüllerin verilmesi</a:t>
            </a:r>
            <a:endParaRPr lang="tr-T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480413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normAutofit/>
          </a:bodyPr>
          <a:lstStyle/>
          <a:p>
            <a:pPr marL="109728" indent="0">
              <a:buNone/>
            </a:pPr>
            <a:endParaRPr lang="tr-TR" sz="5400" b="1" dirty="0">
              <a:latin typeface="Arial" panose="020B0604020202020204" pitchFamily="34" charset="0"/>
              <a:cs typeface="Arial" panose="020B0604020202020204" pitchFamily="34" charset="0"/>
            </a:endParaRPr>
          </a:p>
          <a:p>
            <a:pPr marL="109728" indent="0">
              <a:buNone/>
            </a:pPr>
            <a:endParaRPr lang="tr-TR" sz="5400" b="1" dirty="0">
              <a:latin typeface="Arial" panose="020B0604020202020204" pitchFamily="34" charset="0"/>
              <a:cs typeface="Arial" panose="020B0604020202020204" pitchFamily="34" charset="0"/>
            </a:endParaRPr>
          </a:p>
          <a:p>
            <a:pPr marL="109728" indent="0" algn="ctr">
              <a:buNone/>
            </a:pPr>
            <a:r>
              <a:rPr lang="tr-TR" sz="5400" b="1" dirty="0">
                <a:latin typeface="Arial" panose="020B0604020202020204" pitchFamily="34" charset="0"/>
                <a:cs typeface="Arial" panose="020B0604020202020204" pitchFamily="34" charset="0"/>
              </a:rPr>
              <a:t>TEŞEKKÜRLER</a:t>
            </a:r>
          </a:p>
        </p:txBody>
      </p:sp>
    </p:spTree>
    <p:extLst>
      <p:ext uri="{BB962C8B-B14F-4D97-AF65-F5344CB8AC3E}">
        <p14:creationId xmlns:p14="http://schemas.microsoft.com/office/powerpoint/2010/main" val="23825183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solidFill>
            <a:schemeClr val="bg1">
              <a:lumMod val="95000"/>
            </a:schemeClr>
          </a:solidFill>
        </p:spPr>
        <p:txBody>
          <a:bodyPr>
            <a:normAutofit fontScale="77500" lnSpcReduction="20000"/>
          </a:bodyPr>
          <a:lstStyle/>
          <a:p>
            <a:pPr marL="109728" indent="0">
              <a:buNone/>
            </a:pPr>
            <a:endParaRPr lang="tr-TR" dirty="0">
              <a:latin typeface="Arial" panose="020B0604020202020204" pitchFamily="34" charset="0"/>
              <a:cs typeface="Arial" panose="020B0604020202020204" pitchFamily="34" charset="0"/>
            </a:endParaRPr>
          </a:p>
          <a:p>
            <a:r>
              <a:rPr lang="tr-TR" b="1" dirty="0">
                <a:latin typeface="Arial" panose="020B0604020202020204" pitchFamily="34" charset="0"/>
                <a:cs typeface="Arial" panose="020B0604020202020204" pitchFamily="34" charset="0"/>
              </a:rPr>
              <a:t>Okula devam zorunludur.</a:t>
            </a:r>
            <a:r>
              <a:rPr lang="tr-TR" dirty="0">
                <a:latin typeface="Arial" panose="020B0604020202020204" pitchFamily="34" charset="0"/>
                <a:cs typeface="Arial" panose="020B0604020202020204" pitchFamily="34" charset="0"/>
              </a:rPr>
              <a:t> Veliler, öğrencilerinin okula devamını sağlamakla yükümlüdürler. Millî Eğitim Temel Kanununun 26 </a:t>
            </a:r>
            <a:r>
              <a:rPr lang="tr-TR" dirty="0" err="1">
                <a:latin typeface="Arial" panose="020B0604020202020204" pitchFamily="34" charset="0"/>
                <a:cs typeface="Arial" panose="020B0604020202020204" pitchFamily="34" charset="0"/>
              </a:rPr>
              <a:t>ncı</a:t>
            </a:r>
            <a:r>
              <a:rPr lang="tr-TR" dirty="0">
                <a:latin typeface="Arial" panose="020B0604020202020204" pitchFamily="34" charset="0"/>
                <a:cs typeface="Arial" panose="020B0604020202020204" pitchFamily="34" charset="0"/>
              </a:rPr>
              <a:t> maddesi gereğince okul yöneticileri, millî eğitim müdürleri ve mahalli mülkî idare amirleri öğrencilerin okula kayıt ve devamıyla ilgili gerekli tedbirleri alırlar.</a:t>
            </a:r>
          </a:p>
          <a:p>
            <a:endParaRPr lang="tr-TR" dirty="0">
              <a:latin typeface="Arial" panose="020B0604020202020204" pitchFamily="34" charset="0"/>
              <a:cs typeface="Arial" panose="020B0604020202020204" pitchFamily="34" charset="0"/>
            </a:endParaRPr>
          </a:p>
          <a:p>
            <a:r>
              <a:rPr lang="tr-TR" dirty="0">
                <a:latin typeface="Arial" panose="020B0604020202020204" pitchFamily="34" charset="0"/>
                <a:cs typeface="Arial" panose="020B0604020202020204" pitchFamily="34" charset="0"/>
              </a:rPr>
              <a:t> Uygulamayla ilgili olarak;</a:t>
            </a:r>
          </a:p>
          <a:p>
            <a:r>
              <a:rPr lang="tr-TR" dirty="0">
                <a:latin typeface="Arial" panose="020B0604020202020204" pitchFamily="34" charset="0"/>
                <a:cs typeface="Arial" panose="020B0604020202020204" pitchFamily="34" charset="0"/>
              </a:rPr>
              <a:t>Devamsızlık yapan öğrenciler, ders öğretmeni tarafından yoklama fişine, ilgili müdür yardımcısı tarafından da e-Okul/e-</a:t>
            </a:r>
            <a:r>
              <a:rPr lang="tr-TR" dirty="0" err="1">
                <a:latin typeface="Arial" panose="020B0604020202020204" pitchFamily="34" charset="0"/>
                <a:cs typeface="Arial" panose="020B0604020202020204" pitchFamily="34" charset="0"/>
              </a:rPr>
              <a:t>Mesem</a:t>
            </a:r>
            <a:r>
              <a:rPr lang="tr-TR" dirty="0">
                <a:latin typeface="Arial" panose="020B0604020202020204" pitchFamily="34" charset="0"/>
                <a:cs typeface="Arial" panose="020B0604020202020204" pitchFamily="34" charset="0"/>
              </a:rPr>
              <a:t> sistemine işlenir.</a:t>
            </a:r>
          </a:p>
          <a:p>
            <a:endParaRPr lang="tr-TR" dirty="0">
              <a:latin typeface="Arial" panose="020B0604020202020204" pitchFamily="34" charset="0"/>
              <a:cs typeface="Arial" panose="020B0604020202020204" pitchFamily="34" charset="0"/>
            </a:endParaRPr>
          </a:p>
          <a:p>
            <a:r>
              <a:rPr lang="tr-TR" b="1" dirty="0">
                <a:latin typeface="Arial" panose="020B0604020202020204" pitchFamily="34" charset="0"/>
                <a:cs typeface="Arial" panose="020B0604020202020204" pitchFamily="34" charset="0"/>
              </a:rPr>
              <a:t>Günlük toplam ders saatinin 2/3 ü ve daha fazlasına gelmeyenlerin devamsızlığı bir gün, diğer devamsızlıklar ise yarım gün sayılır.</a:t>
            </a:r>
          </a:p>
          <a:p>
            <a:endParaRPr lang="tr-TR" dirty="0"/>
          </a:p>
        </p:txBody>
      </p:sp>
      <p:sp>
        <p:nvSpPr>
          <p:cNvPr id="3" name="Başlık 2"/>
          <p:cNvSpPr>
            <a:spLocks noGrp="1"/>
          </p:cNvSpPr>
          <p:nvPr>
            <p:ph type="title"/>
          </p:nvPr>
        </p:nvSpPr>
        <p:spPr>
          <a:solidFill>
            <a:schemeClr val="bg2"/>
          </a:solidFill>
        </p:spPr>
        <p:txBody>
          <a:bodyPr>
            <a:normAutofit fontScale="90000"/>
          </a:bodyPr>
          <a:lstStyle/>
          <a:p>
            <a:br>
              <a:rPr lang="tr-TR" dirty="0"/>
            </a:br>
            <a:r>
              <a:rPr lang="tr-TR" dirty="0">
                <a:solidFill>
                  <a:schemeClr val="tx1"/>
                </a:solidFill>
                <a:latin typeface="Arial" panose="020B0604020202020204" pitchFamily="34" charset="0"/>
                <a:cs typeface="Arial" panose="020B0604020202020204" pitchFamily="34" charset="0"/>
              </a:rPr>
              <a:t>Devam-devamsızlık ve ilişik kesme</a:t>
            </a:r>
            <a:br>
              <a:rPr lang="tr-TR" dirty="0"/>
            </a:br>
            <a:endParaRPr lang="tr-TR" dirty="0"/>
          </a:p>
        </p:txBody>
      </p:sp>
    </p:spTree>
    <p:extLst>
      <p:ext uri="{BB962C8B-B14F-4D97-AF65-F5344CB8AC3E}">
        <p14:creationId xmlns:p14="http://schemas.microsoft.com/office/powerpoint/2010/main" val="3499764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467544" y="1484784"/>
            <a:ext cx="8229600" cy="4666523"/>
          </a:xfrm>
          <a:solidFill>
            <a:schemeClr val="bg1">
              <a:lumMod val="95000"/>
            </a:schemeClr>
          </a:solidFill>
        </p:spPr>
        <p:txBody>
          <a:bodyPr>
            <a:normAutofit fontScale="70000" lnSpcReduction="20000"/>
          </a:bodyPr>
          <a:lstStyle/>
          <a:p>
            <a:endParaRPr lang="tr-TR" dirty="0">
              <a:latin typeface="Arial" panose="020B0604020202020204" pitchFamily="34" charset="0"/>
              <a:cs typeface="Arial" panose="020B0604020202020204" pitchFamily="34" charset="0"/>
            </a:endParaRPr>
          </a:p>
          <a:p>
            <a:r>
              <a:rPr lang="tr-TR" dirty="0">
                <a:latin typeface="Arial" panose="020B0604020202020204" pitchFamily="34" charset="0"/>
                <a:cs typeface="Arial" panose="020B0604020202020204" pitchFamily="34" charset="0"/>
              </a:rPr>
              <a:t>Yurt içinde ve yurtdışında, bilim, tiyatro, spor, müzik, folklor, beceri yarışması, mesleki ve benzeri </a:t>
            </a:r>
            <a:r>
              <a:rPr lang="tr-TR" b="1" dirty="0">
                <a:latin typeface="Arial" panose="020B0604020202020204" pitchFamily="34" charset="0"/>
                <a:cs typeface="Arial" panose="020B0604020202020204" pitchFamily="34" charset="0"/>
              </a:rPr>
              <a:t>eğitici kültürel faaliyetlere ve bunların hazırlık çalışmalarına katılmasına Bakanlık, mahallî mülki amirleri ve/veya millî eğitim müdürlüklerince izin verilen öğrenciler </a:t>
            </a:r>
            <a:r>
              <a:rPr lang="tr-TR" dirty="0">
                <a:latin typeface="Arial" panose="020B0604020202020204" pitchFamily="34" charset="0"/>
                <a:cs typeface="Arial" panose="020B0604020202020204" pitchFamily="34" charset="0"/>
              </a:rPr>
              <a:t>ile Gençlik ve Spor Bakanlığınca belirlenen faaliyetin hazırlık dönemi ve organizasyon sürecine katılan öğrenciler, </a:t>
            </a:r>
            <a:r>
              <a:rPr lang="tr-TR" b="1" dirty="0">
                <a:latin typeface="Arial" panose="020B0604020202020204" pitchFamily="34" charset="0"/>
                <a:cs typeface="Arial" panose="020B0604020202020204" pitchFamily="34" charset="0"/>
              </a:rPr>
              <a:t>okula devam edemedikleri sürece faaliyet izinli sayılırlar ve bu süre devamsızlık süresine dâhil edilmez. Ancak faaliyet için verilen izinlerin toplamı bir eğitim ve öğretim yılının 2/3’ünden fazla olamaz</a:t>
            </a:r>
            <a:r>
              <a:rPr lang="tr-TR" dirty="0">
                <a:latin typeface="Arial" panose="020B0604020202020204" pitchFamily="34" charset="0"/>
                <a:cs typeface="Arial" panose="020B0604020202020204" pitchFamily="34" charset="0"/>
              </a:rPr>
              <a:t>. Yurt içindeki faaliyetlere katılan öğrencilere millî eğitim müdürlüklerince, yurtdışındaki faaliyetlere katılan öğrencilere ise Bakanlık ve/veya mahalli mülki idare amirlerince izin verilir. Bu öğrencilerin başarı durumlarının belirlenebilmesi için iki dönem puanı almış olmaları gerekir. </a:t>
            </a:r>
          </a:p>
          <a:p>
            <a:endParaRPr lang="tr-TR" dirty="0">
              <a:latin typeface="Arial" panose="020B0604020202020204" pitchFamily="34" charset="0"/>
              <a:cs typeface="Arial" panose="020B0604020202020204" pitchFamily="34" charset="0"/>
            </a:endParaRPr>
          </a:p>
          <a:p>
            <a:r>
              <a:rPr lang="tr-TR" dirty="0">
                <a:latin typeface="Arial" panose="020B0604020202020204" pitchFamily="34" charset="0"/>
                <a:cs typeface="Arial" panose="020B0604020202020204" pitchFamily="34" charset="0"/>
              </a:rPr>
              <a:t>Okul içinde veya il içinde yukarıda belirtilen izinlerin dışında </a:t>
            </a:r>
            <a:r>
              <a:rPr lang="tr-TR" b="1" dirty="0">
                <a:latin typeface="Arial" panose="020B0604020202020204" pitchFamily="34" charset="0"/>
                <a:cs typeface="Arial" panose="020B0604020202020204" pitchFamily="34" charset="0"/>
              </a:rPr>
              <a:t>okul müdürü veya görevlendirmesi hâlinde nöbetçi müdür yardımcısı tarafından verilen faaliyet izinleri devamsızlıktan sayılmaz.</a:t>
            </a:r>
          </a:p>
        </p:txBody>
      </p:sp>
      <p:sp>
        <p:nvSpPr>
          <p:cNvPr id="4" name="Başlık 2"/>
          <p:cNvSpPr>
            <a:spLocks noGrp="1"/>
          </p:cNvSpPr>
          <p:nvPr>
            <p:ph type="title"/>
          </p:nvPr>
        </p:nvSpPr>
        <p:spPr>
          <a:solidFill>
            <a:schemeClr val="bg2"/>
          </a:solidFill>
        </p:spPr>
        <p:txBody>
          <a:bodyPr>
            <a:normAutofit fontScale="90000"/>
          </a:bodyPr>
          <a:lstStyle/>
          <a:p>
            <a:br>
              <a:rPr lang="tr-TR" dirty="0"/>
            </a:br>
            <a:r>
              <a:rPr lang="tr-TR" dirty="0">
                <a:solidFill>
                  <a:schemeClr val="tx1"/>
                </a:solidFill>
                <a:latin typeface="Arial" panose="020B0604020202020204" pitchFamily="34" charset="0"/>
                <a:cs typeface="Arial" panose="020B0604020202020204" pitchFamily="34" charset="0"/>
              </a:rPr>
              <a:t>Devam-devamsızlık ve ilişik kesme</a:t>
            </a:r>
            <a:br>
              <a:rPr lang="tr-TR" dirty="0">
                <a:solidFill>
                  <a:schemeClr val="tx1"/>
                </a:solidFill>
              </a:rPr>
            </a:br>
            <a:endParaRPr lang="tr-TR" dirty="0">
              <a:solidFill>
                <a:schemeClr val="tx1"/>
              </a:solidFill>
            </a:endParaRPr>
          </a:p>
        </p:txBody>
      </p:sp>
    </p:spTree>
    <p:extLst>
      <p:ext uri="{BB962C8B-B14F-4D97-AF65-F5344CB8AC3E}">
        <p14:creationId xmlns:p14="http://schemas.microsoft.com/office/powerpoint/2010/main" val="10372361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solidFill>
            <a:schemeClr val="bg1">
              <a:lumMod val="95000"/>
            </a:schemeClr>
          </a:solidFill>
        </p:spPr>
        <p:txBody>
          <a:bodyPr>
            <a:normAutofit fontScale="55000" lnSpcReduction="20000"/>
          </a:bodyPr>
          <a:lstStyle/>
          <a:p>
            <a:endParaRPr lang="tr-TR" dirty="0">
              <a:latin typeface="Arial" panose="020B0604020202020204" pitchFamily="34" charset="0"/>
              <a:cs typeface="Arial" panose="020B0604020202020204" pitchFamily="34" charset="0"/>
            </a:endParaRPr>
          </a:p>
          <a:p>
            <a:r>
              <a:rPr lang="tr-TR" b="1" dirty="0">
                <a:latin typeface="Arial" panose="020B0604020202020204" pitchFamily="34" charset="0"/>
                <a:cs typeface="Arial" panose="020B0604020202020204" pitchFamily="34" charset="0"/>
              </a:rPr>
              <a:t>Art arda iki gün özürsüz devamsızlık yapan öğrencinin </a:t>
            </a:r>
            <a:r>
              <a:rPr lang="tr-TR" dirty="0">
                <a:latin typeface="Arial" panose="020B0604020202020204" pitchFamily="34" charset="0"/>
                <a:cs typeface="Arial" panose="020B0604020202020204" pitchFamily="34" charset="0"/>
              </a:rPr>
              <a:t>durumu </a:t>
            </a:r>
            <a:r>
              <a:rPr lang="tr-TR" b="1" dirty="0">
                <a:latin typeface="Arial" panose="020B0604020202020204" pitchFamily="34" charset="0"/>
                <a:cs typeface="Arial" panose="020B0604020202020204" pitchFamily="34" charset="0"/>
              </a:rPr>
              <a:t>posta, e-posta veya diğer iletişim araçlarıyla velisine bildirilir, veli okula davet edilerek öğrencinin durumu hakkında bilgilendirilir ve varsa özür belgesini okul yönetimine teslim etmesi istenir</a:t>
            </a:r>
            <a:r>
              <a:rPr lang="tr-TR" dirty="0">
                <a:latin typeface="Arial" panose="020B0604020202020204" pitchFamily="34" charset="0"/>
                <a:cs typeface="Arial" panose="020B0604020202020204" pitchFamily="34" charset="0"/>
              </a:rPr>
              <a:t>. Devamsızlığın </a:t>
            </a:r>
            <a:r>
              <a:rPr lang="tr-TR" b="1" dirty="0">
                <a:latin typeface="Arial" panose="020B0604020202020204" pitchFamily="34" charset="0"/>
                <a:cs typeface="Arial" panose="020B0604020202020204" pitchFamily="34" charset="0"/>
              </a:rPr>
              <a:t>5 inci, 15 inci ve 25 inci günlerinde</a:t>
            </a:r>
            <a:r>
              <a:rPr lang="tr-TR" dirty="0">
                <a:latin typeface="Arial" panose="020B0604020202020204" pitchFamily="34" charset="0"/>
                <a:cs typeface="Arial" panose="020B0604020202020204" pitchFamily="34" charset="0"/>
              </a:rPr>
              <a:t>, kontrol kayıtlı sürekli tedaviyi ya da organ naklini gerektiren hastalığı bulunanlar, tam zamanlı kaynaştırma/bütünleştirme yoluyla eğitimlerine devam eden özel eğitim ihtiyacı olan öğrenciler ve özel eğitim meslek liselerine kayıtlı olan öğrenciler, sosyal hizmet, emniyet ve asayiş birimlerinin resmî raporları doğrultusunda koruma ve bakım altına alınanlar ile tutuklu öğrenciler için ise </a:t>
            </a:r>
            <a:r>
              <a:rPr lang="tr-TR" b="1" dirty="0">
                <a:latin typeface="Arial" panose="020B0604020202020204" pitchFamily="34" charset="0"/>
                <a:cs typeface="Arial" panose="020B0604020202020204" pitchFamily="34" charset="0"/>
              </a:rPr>
              <a:t>ayrıca devamsızlığın 40 </a:t>
            </a:r>
            <a:r>
              <a:rPr lang="tr-TR" b="1" dirty="0" err="1">
                <a:latin typeface="Arial" panose="020B0604020202020204" pitchFamily="34" charset="0"/>
                <a:cs typeface="Arial" panose="020B0604020202020204" pitchFamily="34" charset="0"/>
              </a:rPr>
              <a:t>ıncı</a:t>
            </a:r>
            <a:r>
              <a:rPr lang="tr-TR" b="1" dirty="0">
                <a:latin typeface="Arial" panose="020B0604020202020204" pitchFamily="34" charset="0"/>
                <a:cs typeface="Arial" panose="020B0604020202020204" pitchFamily="34" charset="0"/>
              </a:rPr>
              <a:t> ve 55 inci günlerinde de tebligat yapılır</a:t>
            </a:r>
            <a:r>
              <a:rPr lang="tr-TR" dirty="0">
                <a:latin typeface="Arial" panose="020B0604020202020204" pitchFamily="34" charset="0"/>
                <a:cs typeface="Arial" panose="020B0604020202020204" pitchFamily="34" charset="0"/>
              </a:rPr>
              <a:t>, yapılan tebligat kayıt altına alınır ve öğrencinin okula devamının sağlanması istenir.</a:t>
            </a:r>
          </a:p>
          <a:p>
            <a:endParaRPr lang="tr-TR" dirty="0">
              <a:latin typeface="Arial" panose="020B0604020202020204" pitchFamily="34" charset="0"/>
              <a:cs typeface="Arial" panose="020B0604020202020204" pitchFamily="34" charset="0"/>
            </a:endParaRPr>
          </a:p>
          <a:p>
            <a:r>
              <a:rPr lang="tr-TR" dirty="0">
                <a:latin typeface="Arial" panose="020B0604020202020204" pitchFamily="34" charset="0"/>
                <a:cs typeface="Arial" panose="020B0604020202020204" pitchFamily="34" charset="0"/>
              </a:rPr>
              <a:t>Devamsızlık </a:t>
            </a:r>
            <a:r>
              <a:rPr lang="tr-TR" b="1" dirty="0">
                <a:latin typeface="Arial" panose="020B0604020202020204" pitchFamily="34" charset="0"/>
                <a:cs typeface="Arial" panose="020B0604020202020204" pitchFamily="34" charset="0"/>
              </a:rPr>
              <a:t>süresi özürsüz 10 günü, toplamda 30 günü aşan öğrenciler</a:t>
            </a:r>
            <a:r>
              <a:rPr lang="tr-TR" dirty="0">
                <a:latin typeface="Arial" panose="020B0604020202020204" pitchFamily="34" charset="0"/>
                <a:cs typeface="Arial" panose="020B0604020202020204" pitchFamily="34" charset="0"/>
              </a:rPr>
              <a:t>, ders puanları ne olursa olsun başarısız sayılır ve durumları yazılı olarak velilerine bildirilir. Önleme, müdahale ve yönlendirme komisyonu; devamsızlık yapan ve sınıf tekrarı riski bulunan öğrenci velisini devamsızlığın </a:t>
            </a:r>
            <a:r>
              <a:rPr lang="tr-TR" b="1" dirty="0">
                <a:latin typeface="Arial" panose="020B0604020202020204" pitchFamily="34" charset="0"/>
                <a:cs typeface="Arial" panose="020B0604020202020204" pitchFamily="34" charset="0"/>
              </a:rPr>
              <a:t>5 inci gününde okula davet eder, devamsızlık nedenlerini ortadan kaldırıcı çalışmaları iş birliği içinde yapar</a:t>
            </a:r>
            <a:r>
              <a:rPr lang="tr-TR" dirty="0">
                <a:latin typeface="Arial" panose="020B0604020202020204" pitchFamily="34" charset="0"/>
                <a:cs typeface="Arial" panose="020B0604020202020204" pitchFamily="34" charset="0"/>
              </a:rPr>
              <a:t>. Özürsüz olarak yapılan </a:t>
            </a:r>
            <a:r>
              <a:rPr lang="tr-TR" b="1" dirty="0">
                <a:latin typeface="Arial" panose="020B0604020202020204" pitchFamily="34" charset="0"/>
                <a:cs typeface="Arial" panose="020B0604020202020204" pitchFamily="34" charset="0"/>
              </a:rPr>
              <a:t>her bir devamsızlık günü, haftalık ders çizelgesinde belirtilen sosyal sorumluluk çalışmaları için</a:t>
            </a:r>
            <a:r>
              <a:rPr lang="tr-TR" dirty="0">
                <a:latin typeface="Arial" panose="020B0604020202020204" pitchFamily="34" charset="0"/>
                <a:cs typeface="Arial" panose="020B0604020202020204" pitchFamily="34" charset="0"/>
              </a:rPr>
              <a:t> öngörülen süreye bir saat olarak ayrıca eklenerek devamsızlık yapan öğrencilerin sosyal sorumluluk çalışmalarını tamamlamalarını sağlar.</a:t>
            </a:r>
          </a:p>
        </p:txBody>
      </p:sp>
      <p:sp>
        <p:nvSpPr>
          <p:cNvPr id="3" name="Başlık 2"/>
          <p:cNvSpPr>
            <a:spLocks noGrp="1"/>
          </p:cNvSpPr>
          <p:nvPr>
            <p:ph type="title"/>
          </p:nvPr>
        </p:nvSpPr>
        <p:spPr>
          <a:solidFill>
            <a:schemeClr val="bg2"/>
          </a:solidFill>
        </p:spPr>
        <p:txBody>
          <a:bodyPr>
            <a:normAutofit fontScale="90000"/>
          </a:bodyPr>
          <a:lstStyle/>
          <a:p>
            <a:br>
              <a:rPr lang="tr-TR" dirty="0">
                <a:latin typeface="Arial" panose="020B0604020202020204" pitchFamily="34" charset="0"/>
                <a:cs typeface="Arial" panose="020B0604020202020204" pitchFamily="34" charset="0"/>
              </a:rPr>
            </a:br>
            <a:r>
              <a:rPr lang="tr-TR" dirty="0">
                <a:solidFill>
                  <a:schemeClr val="tx1"/>
                </a:solidFill>
                <a:latin typeface="Arial" panose="020B0604020202020204" pitchFamily="34" charset="0"/>
                <a:cs typeface="Arial" panose="020B0604020202020204" pitchFamily="34" charset="0"/>
              </a:rPr>
              <a:t>Devam-devamsızlık ve ilişik kesme</a:t>
            </a:r>
            <a:br>
              <a:rPr lang="tr-TR" dirty="0"/>
            </a:br>
            <a:endParaRPr lang="tr-TR" dirty="0"/>
          </a:p>
        </p:txBody>
      </p:sp>
    </p:spTree>
    <p:extLst>
      <p:ext uri="{BB962C8B-B14F-4D97-AF65-F5344CB8AC3E}">
        <p14:creationId xmlns:p14="http://schemas.microsoft.com/office/powerpoint/2010/main" val="11595661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539552" y="1844824"/>
            <a:ext cx="8229600" cy="4251928"/>
          </a:xfrm>
          <a:solidFill>
            <a:schemeClr val="bg1">
              <a:lumMod val="95000"/>
            </a:schemeClr>
          </a:solidFill>
        </p:spPr>
        <p:txBody>
          <a:bodyPr>
            <a:normAutofit fontScale="47500" lnSpcReduction="20000"/>
          </a:bodyPr>
          <a:lstStyle/>
          <a:p>
            <a:r>
              <a:rPr lang="tr-TR" b="1" dirty="0">
                <a:latin typeface="Arial" panose="020B0604020202020204" pitchFamily="34" charset="0"/>
                <a:cs typeface="Arial" panose="020B0604020202020204" pitchFamily="34" charset="0"/>
              </a:rPr>
              <a:t>Birinci dereceden yakınını kaybeden öğrenciler için özürsüz devamsızlık süresi 10 günü geçmemek kaydıyla toplam devamsızlık süresi 40</a:t>
            </a:r>
            <a:r>
              <a:rPr lang="tr-TR" dirty="0">
                <a:latin typeface="Arial" panose="020B0604020202020204" pitchFamily="34" charset="0"/>
                <a:cs typeface="Arial" panose="020B0604020202020204" pitchFamily="34" charset="0"/>
              </a:rPr>
              <a:t>, üniversite </a:t>
            </a:r>
            <a:r>
              <a:rPr lang="tr-TR" dirty="0" err="1">
                <a:latin typeface="Arial" panose="020B0604020202020204" pitchFamily="34" charset="0"/>
                <a:cs typeface="Arial" panose="020B0604020202020204" pitchFamily="34" charset="0"/>
              </a:rPr>
              <a:t>hastaneleri,eğitim</a:t>
            </a:r>
            <a:r>
              <a:rPr lang="tr-TR" dirty="0">
                <a:latin typeface="Arial" panose="020B0604020202020204" pitchFamily="34" charset="0"/>
                <a:cs typeface="Arial" panose="020B0604020202020204" pitchFamily="34" charset="0"/>
              </a:rPr>
              <a:t> ve araştırma hastaneleri veya tam teşekküllü hastanelerde </a:t>
            </a:r>
            <a:r>
              <a:rPr lang="tr-TR" b="1" dirty="0">
                <a:latin typeface="Arial" panose="020B0604020202020204" pitchFamily="34" charset="0"/>
                <a:cs typeface="Arial" panose="020B0604020202020204" pitchFamily="34" charset="0"/>
              </a:rPr>
              <a:t>kontrol kayıtlı sürekli tedaviyi, yatarak tedaviyi ya da organ naklini gerektiren hastalığı bulunanlar, sosyal hizmet, emniyet ve asayiş birimlerinin resmî raporları doğrultusunda koruma ve bakım altına alınanlar ile tutuklu öğrencilerin özürsüz devamsızlık süresi 10 günü geçmemek </a:t>
            </a:r>
            <a:r>
              <a:rPr lang="tr-TR" dirty="0">
                <a:latin typeface="Arial" panose="020B0604020202020204" pitchFamily="34" charset="0"/>
                <a:cs typeface="Arial" panose="020B0604020202020204" pitchFamily="34" charset="0"/>
              </a:rPr>
              <a:t>kaydıyla toplam </a:t>
            </a:r>
            <a:r>
              <a:rPr lang="tr-TR" b="1" dirty="0">
                <a:latin typeface="Arial" panose="020B0604020202020204" pitchFamily="34" charset="0"/>
                <a:cs typeface="Arial" panose="020B0604020202020204" pitchFamily="34" charset="0"/>
              </a:rPr>
              <a:t>devamsızlık süresi 60, tam zamanlı kaynaştırma/bütünleştirme yoluyla eğitimlerine devam eden özel eğitim ihtiyacı olan öğrenciler ve özel eğitim meslek liselerine kayıtlı olan öğrencilerin özürsüz devamsızlık süresi </a:t>
            </a:r>
            <a:r>
              <a:rPr lang="tr-TR" dirty="0">
                <a:latin typeface="Arial" panose="020B0604020202020204" pitchFamily="34" charset="0"/>
                <a:cs typeface="Arial" panose="020B0604020202020204" pitchFamily="34" charset="0"/>
              </a:rPr>
              <a:t>20 günü geçmemek kaydıyla toplam </a:t>
            </a:r>
            <a:r>
              <a:rPr lang="tr-TR" b="1" dirty="0">
                <a:latin typeface="Arial" panose="020B0604020202020204" pitchFamily="34" charset="0"/>
                <a:cs typeface="Arial" panose="020B0604020202020204" pitchFamily="34" charset="0"/>
              </a:rPr>
              <a:t>devamsızlık süresi 70 gün </a:t>
            </a:r>
            <a:r>
              <a:rPr lang="tr-TR" dirty="0">
                <a:latin typeface="Arial" panose="020B0604020202020204" pitchFamily="34" charset="0"/>
                <a:cs typeface="Arial" panose="020B0604020202020204" pitchFamily="34" charset="0"/>
              </a:rPr>
              <a:t>olarak uygulanır. </a:t>
            </a:r>
          </a:p>
          <a:p>
            <a:endParaRPr lang="tr-TR" b="1" dirty="0">
              <a:latin typeface="Arial" panose="020B0604020202020204" pitchFamily="34" charset="0"/>
              <a:cs typeface="Arial" panose="020B0604020202020204" pitchFamily="34" charset="0"/>
            </a:endParaRPr>
          </a:p>
          <a:p>
            <a:r>
              <a:rPr lang="tr-TR" dirty="0">
                <a:latin typeface="Arial" panose="020B0604020202020204" pitchFamily="34" charset="0"/>
                <a:cs typeface="Arial" panose="020B0604020202020204" pitchFamily="34" charset="0"/>
              </a:rPr>
              <a:t>Öğrencinin </a:t>
            </a:r>
            <a:r>
              <a:rPr lang="tr-TR" b="1" dirty="0">
                <a:latin typeface="Arial" panose="020B0604020202020204" pitchFamily="34" charset="0"/>
                <a:cs typeface="Arial" panose="020B0604020202020204" pitchFamily="34" charset="0"/>
              </a:rPr>
              <a:t>devamsızlık </a:t>
            </a:r>
            <a:r>
              <a:rPr lang="tr-TR" b="1" dirty="0" err="1">
                <a:latin typeface="Arial" panose="020B0604020202020204" pitchFamily="34" charset="0"/>
                <a:cs typeface="Arial" panose="020B0604020202020204" pitchFamily="34" charset="0"/>
              </a:rPr>
              <a:t>yaptığ</a:t>
            </a:r>
            <a:r>
              <a:rPr lang="tr-TR" b="1" dirty="0">
                <a:latin typeface="Arial" panose="020B0604020202020204" pitchFamily="34" charset="0"/>
                <a:cs typeface="Arial" panose="020B0604020202020204" pitchFamily="34" charset="0"/>
              </a:rPr>
              <a:t> </a:t>
            </a:r>
            <a:r>
              <a:rPr lang="tr-TR" b="1" dirty="0" err="1">
                <a:latin typeface="Arial" panose="020B0604020202020204" pitchFamily="34" charset="0"/>
                <a:cs typeface="Arial" panose="020B0604020202020204" pitchFamily="34" charset="0"/>
              </a:rPr>
              <a:t>ısüreye</a:t>
            </a:r>
            <a:r>
              <a:rPr lang="tr-TR" b="1" dirty="0">
                <a:latin typeface="Arial" panose="020B0604020202020204" pitchFamily="34" charset="0"/>
                <a:cs typeface="Arial" panose="020B0604020202020204" pitchFamily="34" charset="0"/>
              </a:rPr>
              <a:t> ilişkin özür belgesi veya yazılı veli beyanı</a:t>
            </a:r>
            <a:r>
              <a:rPr lang="tr-TR" dirty="0">
                <a:latin typeface="Arial" panose="020B0604020202020204" pitchFamily="34" charset="0"/>
                <a:cs typeface="Arial" panose="020B0604020202020204" pitchFamily="34" charset="0"/>
              </a:rPr>
              <a:t>, özür gününü takip eden </a:t>
            </a:r>
            <a:r>
              <a:rPr lang="tr-TR" b="1" dirty="0">
                <a:latin typeface="Arial" panose="020B0604020202020204" pitchFamily="34" charset="0"/>
                <a:cs typeface="Arial" panose="020B0604020202020204" pitchFamily="34" charset="0"/>
              </a:rPr>
              <a:t>en geç 5 iş günü içinde okul yönetimine velisi tarafından verilir </a:t>
            </a:r>
            <a:r>
              <a:rPr lang="tr-TR" dirty="0">
                <a:latin typeface="Arial" panose="020B0604020202020204" pitchFamily="34" charset="0"/>
                <a:cs typeface="Arial" panose="020B0604020202020204" pitchFamily="34" charset="0"/>
              </a:rPr>
              <a:t>ve e-Okul sistemine işlenir. Zorunlu hallerde özür belgesinin teslim süresi </a:t>
            </a:r>
            <a:r>
              <a:rPr lang="tr-TR" b="1" dirty="0">
                <a:latin typeface="Arial" panose="020B0604020202020204" pitchFamily="34" charset="0"/>
                <a:cs typeface="Arial" panose="020B0604020202020204" pitchFamily="34" charset="0"/>
              </a:rPr>
              <a:t>okul yönetimince 20 iş gününü aşmamak üzere </a:t>
            </a:r>
            <a:r>
              <a:rPr lang="tr-TR" dirty="0">
                <a:latin typeface="Arial" panose="020B0604020202020204" pitchFamily="34" charset="0"/>
                <a:cs typeface="Arial" panose="020B0604020202020204" pitchFamily="34" charset="0"/>
              </a:rPr>
              <a:t>uzatılabilir. </a:t>
            </a:r>
          </a:p>
          <a:p>
            <a:endParaRPr lang="tr-TR" dirty="0">
              <a:latin typeface="Arial" panose="020B0604020202020204" pitchFamily="34" charset="0"/>
              <a:cs typeface="Arial" panose="020B0604020202020204" pitchFamily="34" charset="0"/>
            </a:endParaRPr>
          </a:p>
          <a:p>
            <a:r>
              <a:rPr lang="tr-TR" b="1" dirty="0">
                <a:latin typeface="Arial" panose="020B0604020202020204" pitchFamily="34" charset="0"/>
                <a:cs typeface="Arial" panose="020B0604020202020204" pitchFamily="34" charset="0"/>
              </a:rPr>
              <a:t>Telafi programları ile tamamlayıcı eğitim programına devam zorunludur</a:t>
            </a:r>
            <a:r>
              <a:rPr lang="tr-TR" dirty="0">
                <a:latin typeface="Arial" panose="020B0604020202020204" pitchFamily="34" charset="0"/>
                <a:cs typeface="Arial" panose="020B0604020202020204" pitchFamily="34" charset="0"/>
              </a:rPr>
              <a:t>. Öğrenciler devam etmek zorunda oldukları telafi programına ve tamamlayıcı eğitim programına ait </a:t>
            </a:r>
            <a:r>
              <a:rPr lang="tr-TR" b="1" dirty="0">
                <a:latin typeface="Arial" panose="020B0604020202020204" pitchFamily="34" charset="0"/>
                <a:cs typeface="Arial" panose="020B0604020202020204" pitchFamily="34" charset="0"/>
              </a:rPr>
              <a:t>özürlü özürsüz toplam ders saatinin en az altıda biri kadar devamsızlık yapmaları halinde</a:t>
            </a:r>
            <a:r>
              <a:rPr lang="tr-TR" dirty="0">
                <a:latin typeface="Arial" panose="020B0604020202020204" pitchFamily="34" charset="0"/>
                <a:cs typeface="Arial" panose="020B0604020202020204" pitchFamily="34" charset="0"/>
              </a:rPr>
              <a:t>, puanları ne olursa olsun başarısız sayılırlar.</a:t>
            </a:r>
          </a:p>
          <a:p>
            <a:endParaRPr lang="tr-TR" dirty="0">
              <a:latin typeface="Arial" panose="020B0604020202020204" pitchFamily="34" charset="0"/>
              <a:cs typeface="Arial" panose="020B0604020202020204" pitchFamily="34" charset="0"/>
            </a:endParaRPr>
          </a:p>
          <a:p>
            <a:r>
              <a:rPr lang="tr-TR" dirty="0">
                <a:latin typeface="Arial" panose="020B0604020202020204" pitchFamily="34" charset="0"/>
                <a:cs typeface="Arial" panose="020B0604020202020204" pitchFamily="34" charset="0"/>
              </a:rPr>
              <a:t>Öğrencilerin eğitime erişimlerinin mümkün olmadığı mahallî mülki idare amirince tespit edilerek izinli sayılmaları hâlinde izinli sayıldıkları süre devamsızlıktan sayılmaz.</a:t>
            </a:r>
          </a:p>
        </p:txBody>
      </p:sp>
      <p:sp>
        <p:nvSpPr>
          <p:cNvPr id="4" name="Başlık 2"/>
          <p:cNvSpPr>
            <a:spLocks noGrp="1"/>
          </p:cNvSpPr>
          <p:nvPr>
            <p:ph type="title"/>
          </p:nvPr>
        </p:nvSpPr>
        <p:spPr>
          <a:solidFill>
            <a:schemeClr val="bg2"/>
          </a:solidFill>
        </p:spPr>
        <p:txBody>
          <a:bodyPr>
            <a:normAutofit fontScale="90000"/>
          </a:bodyPr>
          <a:lstStyle/>
          <a:p>
            <a:br>
              <a:rPr lang="tr-TR" dirty="0">
                <a:latin typeface="Arial" panose="020B0604020202020204" pitchFamily="34" charset="0"/>
                <a:cs typeface="Arial" panose="020B0604020202020204" pitchFamily="34" charset="0"/>
              </a:rPr>
            </a:br>
            <a:r>
              <a:rPr lang="tr-TR" dirty="0">
                <a:solidFill>
                  <a:schemeClr val="tx1"/>
                </a:solidFill>
                <a:latin typeface="Arial" panose="020B0604020202020204" pitchFamily="34" charset="0"/>
                <a:cs typeface="Arial" panose="020B0604020202020204" pitchFamily="34" charset="0"/>
              </a:rPr>
              <a:t>Devam-devamsızlık ve ilişik kesme</a:t>
            </a:r>
            <a:br>
              <a:rPr lang="tr-TR" dirty="0"/>
            </a:br>
            <a:endParaRPr lang="tr-TR" dirty="0"/>
          </a:p>
        </p:txBody>
      </p:sp>
    </p:spTree>
    <p:extLst>
      <p:ext uri="{BB962C8B-B14F-4D97-AF65-F5344CB8AC3E}">
        <p14:creationId xmlns:p14="http://schemas.microsoft.com/office/powerpoint/2010/main" val="31277347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solidFill>
            <a:schemeClr val="bg1">
              <a:lumMod val="95000"/>
            </a:schemeClr>
          </a:solidFill>
        </p:spPr>
        <p:txBody>
          <a:bodyPr>
            <a:normAutofit fontScale="55000" lnSpcReduction="20000"/>
          </a:bodyPr>
          <a:lstStyle/>
          <a:p>
            <a:pPr algn="just"/>
            <a:r>
              <a:rPr lang="tr-TR" sz="3800" b="1" dirty="0">
                <a:solidFill>
                  <a:srgbClr val="000000"/>
                </a:solidFill>
                <a:latin typeface="Arial" panose="020B0604020202020204" pitchFamily="34" charset="0"/>
                <a:cs typeface="Arial" panose="020B0604020202020204" pitchFamily="34" charset="0"/>
              </a:rPr>
              <a:t>Ölçme ve değerlendirmenin genel esasları</a:t>
            </a:r>
          </a:p>
          <a:p>
            <a:pPr marL="109728" indent="0" algn="just">
              <a:buNone/>
            </a:pPr>
            <a:endParaRPr lang="tr-TR" dirty="0">
              <a:solidFill>
                <a:srgbClr val="000000"/>
              </a:solidFill>
              <a:latin typeface="Arial" panose="020B0604020202020204" pitchFamily="34" charset="0"/>
              <a:cs typeface="Arial" panose="020B0604020202020204" pitchFamily="34" charset="0"/>
            </a:endParaRPr>
          </a:p>
          <a:p>
            <a:pPr algn="just"/>
            <a:r>
              <a:rPr lang="tr-TR" sz="3700" dirty="0">
                <a:solidFill>
                  <a:srgbClr val="000000"/>
                </a:solidFill>
                <a:latin typeface="Arial" panose="020B0604020202020204" pitchFamily="34" charset="0"/>
                <a:cs typeface="Arial" panose="020B0604020202020204" pitchFamily="34" charset="0"/>
              </a:rPr>
              <a:t>a) Ders yılı, ölçme ve değerlendirme bakımından birbirini tamamlayan </a:t>
            </a:r>
            <a:r>
              <a:rPr lang="tr-TR" sz="3700" b="1" dirty="0">
                <a:solidFill>
                  <a:srgbClr val="000000"/>
                </a:solidFill>
                <a:latin typeface="Arial" panose="020B0604020202020204" pitchFamily="34" charset="0"/>
                <a:cs typeface="Arial" panose="020B0604020202020204" pitchFamily="34" charset="0"/>
              </a:rPr>
              <a:t>iki dönemden </a:t>
            </a:r>
            <a:r>
              <a:rPr lang="tr-TR" sz="3700" dirty="0">
                <a:solidFill>
                  <a:srgbClr val="000000"/>
                </a:solidFill>
                <a:latin typeface="Arial" panose="020B0604020202020204" pitchFamily="34" charset="0"/>
                <a:cs typeface="Arial" panose="020B0604020202020204" pitchFamily="34" charset="0"/>
              </a:rPr>
              <a:t>oluşur.</a:t>
            </a:r>
          </a:p>
          <a:p>
            <a:pPr algn="just"/>
            <a:endParaRPr lang="tr-TR" sz="3700" dirty="0">
              <a:solidFill>
                <a:srgbClr val="000000"/>
              </a:solidFill>
              <a:latin typeface="Arial" panose="020B0604020202020204" pitchFamily="34" charset="0"/>
              <a:cs typeface="Arial" panose="020B0604020202020204" pitchFamily="34" charset="0"/>
            </a:endParaRPr>
          </a:p>
          <a:p>
            <a:pPr algn="just"/>
            <a:r>
              <a:rPr lang="tr-TR" sz="3700" dirty="0">
                <a:solidFill>
                  <a:srgbClr val="000000"/>
                </a:solidFill>
                <a:latin typeface="Arial" panose="020B0604020202020204" pitchFamily="34" charset="0"/>
                <a:cs typeface="Arial" panose="020B0604020202020204" pitchFamily="34" charset="0"/>
              </a:rPr>
              <a:t>b) Öğrencilerin başarısı; öğretim programı öğrenme kazanımları esas alınarak dersin özelliğine göre </a:t>
            </a:r>
            <a:r>
              <a:rPr lang="tr-TR" sz="3700" b="1" dirty="0">
                <a:solidFill>
                  <a:srgbClr val="000000"/>
                </a:solidFill>
                <a:latin typeface="Arial" panose="020B0604020202020204" pitchFamily="34" charset="0"/>
                <a:cs typeface="Arial" panose="020B0604020202020204" pitchFamily="34" charset="0"/>
              </a:rPr>
              <a:t>yazılı sınavlar, uygulamalı sınavlar, performans çalışmaları ve projelerde</a:t>
            </a:r>
            <a:r>
              <a:rPr lang="tr-TR" sz="3700" dirty="0">
                <a:solidFill>
                  <a:srgbClr val="000000"/>
                </a:solidFill>
                <a:latin typeface="Arial" panose="020B0604020202020204" pitchFamily="34" charset="0"/>
                <a:cs typeface="Arial" panose="020B0604020202020204" pitchFamily="34" charset="0"/>
              </a:rPr>
              <a:t> alınan puanlara göre tespit edilir.</a:t>
            </a:r>
          </a:p>
          <a:p>
            <a:pPr algn="just"/>
            <a:endParaRPr lang="tr-TR" sz="3700" dirty="0">
              <a:solidFill>
                <a:srgbClr val="000000"/>
              </a:solidFill>
              <a:latin typeface="Arial" panose="020B0604020202020204" pitchFamily="34" charset="0"/>
              <a:cs typeface="Arial" panose="020B0604020202020204" pitchFamily="34" charset="0"/>
            </a:endParaRPr>
          </a:p>
          <a:p>
            <a:pPr algn="just"/>
            <a:r>
              <a:rPr lang="tr-TR" sz="3700" dirty="0">
                <a:solidFill>
                  <a:srgbClr val="000000"/>
                </a:solidFill>
                <a:latin typeface="Arial" panose="020B0604020202020204" pitchFamily="34" charset="0"/>
                <a:cs typeface="Arial" panose="020B0604020202020204" pitchFamily="34" charset="0"/>
              </a:rPr>
              <a:t>c) Sınav soruları, öğretim programlarında belirtilen </a:t>
            </a:r>
            <a:r>
              <a:rPr lang="tr-TR" sz="3700" b="1" dirty="0">
                <a:solidFill>
                  <a:srgbClr val="000000"/>
                </a:solidFill>
                <a:latin typeface="Arial" panose="020B0604020202020204" pitchFamily="34" charset="0"/>
                <a:cs typeface="Arial" panose="020B0604020202020204" pitchFamily="34" charset="0"/>
              </a:rPr>
              <a:t>genel ve özel amaçlarıyla öğrenme kazanımları </a:t>
            </a:r>
            <a:r>
              <a:rPr lang="tr-TR" sz="3700" dirty="0">
                <a:solidFill>
                  <a:srgbClr val="000000"/>
                </a:solidFill>
                <a:latin typeface="Arial" panose="020B0604020202020204" pitchFamily="34" charset="0"/>
                <a:cs typeface="Arial" panose="020B0604020202020204" pitchFamily="34" charset="0"/>
              </a:rPr>
              <a:t>esas alınarak hazırlanır.</a:t>
            </a:r>
          </a:p>
          <a:p>
            <a:pPr algn="just"/>
            <a:endParaRPr lang="tr-TR" sz="3700" dirty="0">
              <a:solidFill>
                <a:srgbClr val="000000"/>
              </a:solidFill>
              <a:latin typeface="Arial" panose="020B0604020202020204" pitchFamily="34" charset="0"/>
              <a:cs typeface="Arial" panose="020B0604020202020204" pitchFamily="34" charset="0"/>
            </a:endParaRPr>
          </a:p>
          <a:p>
            <a:pPr algn="just"/>
            <a:r>
              <a:rPr lang="tr-TR" sz="3700" dirty="0">
                <a:solidFill>
                  <a:srgbClr val="000000"/>
                </a:solidFill>
                <a:latin typeface="Arial" panose="020B0604020202020204" pitchFamily="34" charset="0"/>
                <a:cs typeface="Arial" panose="020B0604020202020204" pitchFamily="34" charset="0"/>
              </a:rPr>
              <a:t>ç) </a:t>
            </a:r>
            <a:r>
              <a:rPr lang="tr-TR" sz="3700" b="1" dirty="0">
                <a:solidFill>
                  <a:srgbClr val="000000"/>
                </a:solidFill>
                <a:latin typeface="Arial" panose="020B0604020202020204" pitchFamily="34" charset="0"/>
                <a:cs typeface="Arial" panose="020B0604020202020204" pitchFamily="34" charset="0"/>
              </a:rPr>
              <a:t>Öğretmen</a:t>
            </a:r>
            <a:r>
              <a:rPr lang="tr-TR" sz="3700" dirty="0">
                <a:solidFill>
                  <a:srgbClr val="000000"/>
                </a:solidFill>
                <a:latin typeface="Arial" panose="020B0604020202020204" pitchFamily="34" charset="0"/>
                <a:cs typeface="Arial" panose="020B0604020202020204" pitchFamily="34" charset="0"/>
              </a:rPr>
              <a:t>, ölçme ve değerlendirme yöntem ve araçlarıyla öğrencinin programlarda </a:t>
            </a:r>
            <a:r>
              <a:rPr lang="tr-TR" sz="3700" b="1" dirty="0">
                <a:solidFill>
                  <a:srgbClr val="000000"/>
                </a:solidFill>
                <a:latin typeface="Arial" panose="020B0604020202020204" pitchFamily="34" charset="0"/>
                <a:cs typeface="Arial" panose="020B0604020202020204" pitchFamily="34" charset="0"/>
              </a:rPr>
              <a:t>amaçlanan bilgi ve becerileri kazanıp kazanmadığını sürekli izler ve değerlendirir</a:t>
            </a:r>
            <a:r>
              <a:rPr lang="tr-TR" sz="3700" dirty="0">
                <a:solidFill>
                  <a:srgbClr val="000000"/>
                </a:solidFill>
                <a:latin typeface="Arial" panose="020B0604020202020204" pitchFamily="34" charset="0"/>
                <a:cs typeface="Arial" panose="020B0604020202020204" pitchFamily="34" charset="0"/>
              </a:rPr>
              <a:t>.</a:t>
            </a:r>
          </a:p>
        </p:txBody>
      </p:sp>
      <p:sp>
        <p:nvSpPr>
          <p:cNvPr id="3" name="Başlık 2"/>
          <p:cNvSpPr>
            <a:spLocks noGrp="1"/>
          </p:cNvSpPr>
          <p:nvPr>
            <p:ph type="title"/>
          </p:nvPr>
        </p:nvSpPr>
        <p:spPr>
          <a:solidFill>
            <a:schemeClr val="bg2"/>
          </a:solidFill>
        </p:spPr>
        <p:txBody>
          <a:bodyPr>
            <a:normAutofit fontScale="90000"/>
          </a:bodyPr>
          <a:lstStyle/>
          <a:p>
            <a:pPr algn="ctr"/>
            <a:r>
              <a:rPr lang="tr-TR" dirty="0">
                <a:solidFill>
                  <a:schemeClr val="tx1"/>
                </a:solidFill>
                <a:latin typeface="Arial" panose="020B0604020202020204" pitchFamily="34" charset="0"/>
                <a:cs typeface="Arial" panose="020B0604020202020204" pitchFamily="34" charset="0"/>
              </a:rPr>
              <a:t>Öğrenci Başarısının Değerlendirilmesi</a:t>
            </a:r>
          </a:p>
        </p:txBody>
      </p:sp>
    </p:spTree>
    <p:extLst>
      <p:ext uri="{BB962C8B-B14F-4D97-AF65-F5344CB8AC3E}">
        <p14:creationId xmlns:p14="http://schemas.microsoft.com/office/powerpoint/2010/main" val="16107314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solidFill>
            <a:schemeClr val="bg1">
              <a:lumMod val="95000"/>
            </a:schemeClr>
          </a:solidFill>
        </p:spPr>
        <p:txBody>
          <a:bodyPr>
            <a:normAutofit fontScale="70000" lnSpcReduction="20000"/>
          </a:bodyPr>
          <a:lstStyle/>
          <a:p>
            <a:pPr algn="just"/>
            <a:endParaRPr lang="tr-TR" sz="2800" dirty="0">
              <a:solidFill>
                <a:srgbClr val="000000"/>
              </a:solidFill>
              <a:latin typeface="Arial" panose="020B0604020202020204" pitchFamily="34" charset="0"/>
              <a:cs typeface="Arial" panose="020B0604020202020204" pitchFamily="34" charset="0"/>
            </a:endParaRPr>
          </a:p>
          <a:p>
            <a:pPr algn="just"/>
            <a:r>
              <a:rPr lang="tr-TR" sz="2800" dirty="0">
                <a:solidFill>
                  <a:srgbClr val="000000"/>
                </a:solidFill>
                <a:latin typeface="Arial" panose="020B0604020202020204" pitchFamily="34" charset="0"/>
                <a:cs typeface="Arial" panose="020B0604020202020204" pitchFamily="34" charset="0"/>
              </a:rPr>
              <a:t>d) Öğrencilerin durumunu belirlemeye yönelik faaliyetler, </a:t>
            </a:r>
            <a:r>
              <a:rPr lang="tr-TR" sz="2800" b="1" dirty="0">
                <a:solidFill>
                  <a:srgbClr val="000000"/>
                </a:solidFill>
                <a:latin typeface="Arial" panose="020B0604020202020204" pitchFamily="34" charset="0"/>
                <a:cs typeface="Arial" panose="020B0604020202020204" pitchFamily="34" charset="0"/>
              </a:rPr>
              <a:t>ders ve etkinliklere katılım ile performans çalışmalarından </a:t>
            </a:r>
            <a:r>
              <a:rPr lang="tr-TR" sz="2800" dirty="0">
                <a:solidFill>
                  <a:srgbClr val="000000"/>
                </a:solidFill>
                <a:latin typeface="Arial" panose="020B0604020202020204" pitchFamily="34" charset="0"/>
                <a:cs typeface="Arial" panose="020B0604020202020204" pitchFamily="34" charset="0"/>
              </a:rPr>
              <a:t>oluşur.</a:t>
            </a:r>
          </a:p>
          <a:p>
            <a:pPr algn="just"/>
            <a:endParaRPr lang="tr-TR" sz="2800" dirty="0">
              <a:solidFill>
                <a:srgbClr val="000000"/>
              </a:solidFill>
              <a:latin typeface="Arial" panose="020B0604020202020204" pitchFamily="34" charset="0"/>
              <a:cs typeface="Arial" panose="020B0604020202020204" pitchFamily="34" charset="0"/>
            </a:endParaRPr>
          </a:p>
          <a:p>
            <a:pPr algn="just"/>
            <a:r>
              <a:rPr lang="tr-TR" sz="2800" dirty="0">
                <a:solidFill>
                  <a:srgbClr val="000000"/>
                </a:solidFill>
                <a:latin typeface="Arial" panose="020B0604020202020204" pitchFamily="34" charset="0"/>
                <a:cs typeface="Arial" panose="020B0604020202020204" pitchFamily="34" charset="0"/>
              </a:rPr>
              <a:t>e) Öğrencilerin başarısının belirlenmesinde, </a:t>
            </a:r>
            <a:r>
              <a:rPr lang="tr-TR" sz="2800" b="1" dirty="0">
                <a:solidFill>
                  <a:srgbClr val="000000"/>
                </a:solidFill>
                <a:latin typeface="Arial" panose="020B0604020202020204" pitchFamily="34" charset="0"/>
                <a:cs typeface="Arial" panose="020B0604020202020204" pitchFamily="34" charset="0"/>
              </a:rPr>
              <a:t>eleştirel ve yaratıcı düşünme, araştırma, sorgulama, problem çözme ve benzeri becerileri ölçen araç ve yöntemlere </a:t>
            </a:r>
            <a:r>
              <a:rPr lang="tr-TR" sz="2800" dirty="0">
                <a:solidFill>
                  <a:srgbClr val="000000"/>
                </a:solidFill>
                <a:latin typeface="Arial" panose="020B0604020202020204" pitchFamily="34" charset="0"/>
                <a:cs typeface="Arial" panose="020B0604020202020204" pitchFamily="34" charset="0"/>
              </a:rPr>
              <a:t>önem verilir.</a:t>
            </a:r>
          </a:p>
          <a:p>
            <a:pPr algn="just"/>
            <a:endParaRPr lang="tr-TR" sz="2800" dirty="0">
              <a:solidFill>
                <a:srgbClr val="000000"/>
              </a:solidFill>
              <a:latin typeface="Arial" panose="020B0604020202020204" pitchFamily="34" charset="0"/>
              <a:cs typeface="Arial" panose="020B0604020202020204" pitchFamily="34" charset="0"/>
            </a:endParaRPr>
          </a:p>
          <a:p>
            <a:pPr algn="just"/>
            <a:r>
              <a:rPr lang="tr-TR" sz="2800" dirty="0">
                <a:solidFill>
                  <a:srgbClr val="000000"/>
                </a:solidFill>
                <a:latin typeface="Arial" panose="020B0604020202020204" pitchFamily="34" charset="0"/>
                <a:cs typeface="Arial" panose="020B0604020202020204" pitchFamily="34" charset="0"/>
              </a:rPr>
              <a:t>f) Öğrencilerin başarısının ölçülmesinde  ve kullanışlılık özellikleri açısından uygun ölçme araçları kullanılır. Ölçme aracının özelliğine göre </a:t>
            </a:r>
            <a:r>
              <a:rPr lang="tr-TR" sz="2800" b="1" dirty="0">
                <a:solidFill>
                  <a:srgbClr val="000000"/>
                </a:solidFill>
                <a:latin typeface="Arial" panose="020B0604020202020204" pitchFamily="34" charset="0"/>
                <a:cs typeface="Arial" panose="020B0604020202020204" pitchFamily="34" charset="0"/>
              </a:rPr>
              <a:t>cevap anahtarı, dereceli puanlama anahtarı ya da kontrol listeleri hazırlanır </a:t>
            </a:r>
            <a:r>
              <a:rPr lang="tr-TR" sz="2800" dirty="0">
                <a:solidFill>
                  <a:srgbClr val="000000"/>
                </a:solidFill>
                <a:latin typeface="Arial" panose="020B0604020202020204" pitchFamily="34" charset="0"/>
                <a:cs typeface="Arial" panose="020B0604020202020204" pitchFamily="34" charset="0"/>
              </a:rPr>
              <a:t>ve kullanılır.</a:t>
            </a:r>
          </a:p>
          <a:p>
            <a:pPr marL="109728" indent="0" algn="just">
              <a:buNone/>
            </a:pPr>
            <a:endParaRPr lang="tr-TR" sz="2800" dirty="0">
              <a:solidFill>
                <a:srgbClr val="000000"/>
              </a:solidFill>
              <a:latin typeface="Arial" panose="020B0604020202020204" pitchFamily="34" charset="0"/>
              <a:cs typeface="Arial" panose="020B0604020202020204" pitchFamily="34" charset="0"/>
            </a:endParaRPr>
          </a:p>
          <a:p>
            <a:pPr algn="just"/>
            <a:r>
              <a:rPr lang="tr-TR" sz="2800" dirty="0">
                <a:solidFill>
                  <a:srgbClr val="000000"/>
                </a:solidFill>
                <a:latin typeface="Arial" panose="020B0604020202020204" pitchFamily="34" charset="0"/>
                <a:cs typeface="Arial" panose="020B0604020202020204" pitchFamily="34" charset="0"/>
              </a:rPr>
              <a:t>ğ) İl ölçme değerlendirme merkezlerince öğrencilerin </a:t>
            </a:r>
            <a:r>
              <a:rPr lang="tr-TR" sz="2800" b="1" dirty="0">
                <a:solidFill>
                  <a:srgbClr val="000000"/>
                </a:solidFill>
                <a:latin typeface="Arial" panose="020B0604020202020204" pitchFamily="34" charset="0"/>
                <a:cs typeface="Arial" panose="020B0604020202020204" pitchFamily="34" charset="0"/>
              </a:rPr>
              <a:t>öğrenme eksikliklerini belirlemek ve izlemek üzere</a:t>
            </a:r>
            <a:r>
              <a:rPr lang="tr-TR" sz="2800" dirty="0">
                <a:solidFill>
                  <a:srgbClr val="000000"/>
                </a:solidFill>
                <a:latin typeface="Arial" panose="020B0604020202020204" pitchFamily="34" charset="0"/>
                <a:cs typeface="Arial" panose="020B0604020202020204" pitchFamily="34" charset="0"/>
              </a:rPr>
              <a:t> il/ilçe düzeyinde ölçme değerlendirme faaliyetleri yapılabilir</a:t>
            </a:r>
            <a:r>
              <a:rPr lang="tr-TR" sz="2000" dirty="0">
                <a:solidFill>
                  <a:srgbClr val="000000"/>
                </a:solidFill>
                <a:latin typeface="Arial" panose="020B0604020202020204" pitchFamily="34" charset="0"/>
                <a:cs typeface="Arial" panose="020B0604020202020204" pitchFamily="34" charset="0"/>
              </a:rPr>
              <a:t>.</a:t>
            </a:r>
          </a:p>
        </p:txBody>
      </p:sp>
      <p:sp>
        <p:nvSpPr>
          <p:cNvPr id="3" name="Başlık 2"/>
          <p:cNvSpPr>
            <a:spLocks noGrp="1"/>
          </p:cNvSpPr>
          <p:nvPr>
            <p:ph type="title"/>
          </p:nvPr>
        </p:nvSpPr>
        <p:spPr>
          <a:solidFill>
            <a:schemeClr val="bg2"/>
          </a:solidFill>
        </p:spPr>
        <p:txBody>
          <a:bodyPr>
            <a:normAutofit fontScale="90000"/>
          </a:bodyPr>
          <a:lstStyle/>
          <a:p>
            <a:pPr algn="ctr"/>
            <a:r>
              <a:rPr lang="tr-TR" dirty="0">
                <a:solidFill>
                  <a:schemeClr val="tx1"/>
                </a:solidFill>
                <a:latin typeface="Arial" panose="020B0604020202020204" pitchFamily="34" charset="0"/>
                <a:cs typeface="Arial" panose="020B0604020202020204" pitchFamily="34" charset="0"/>
              </a:rPr>
              <a:t>Öğrenci Başarısının Değerlendirilmesi</a:t>
            </a:r>
            <a:endParaRPr lang="tr-TR" dirty="0"/>
          </a:p>
        </p:txBody>
      </p:sp>
    </p:spTree>
    <p:extLst>
      <p:ext uri="{BB962C8B-B14F-4D97-AF65-F5344CB8AC3E}">
        <p14:creationId xmlns:p14="http://schemas.microsoft.com/office/powerpoint/2010/main" val="262185581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Kalabalık">
  <a:themeElements>
    <a:clrScheme name="Kalabalık">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Kalabalık">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Kalabalık">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2409</TotalTime>
  <Words>4063</Words>
  <Application>Microsoft Office PowerPoint</Application>
  <PresentationFormat>Ekran Gösterisi (4:3)</PresentationFormat>
  <Paragraphs>417</Paragraphs>
  <Slides>36</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36</vt:i4>
      </vt:variant>
    </vt:vector>
  </HeadingPairs>
  <TitlesOfParts>
    <vt:vector size="42" baseType="lpstr">
      <vt:lpstr>Arial</vt:lpstr>
      <vt:lpstr>Lucida Sans Unicode</vt:lpstr>
      <vt:lpstr>Verdana</vt:lpstr>
      <vt:lpstr>Wingdings 2</vt:lpstr>
      <vt:lpstr>Wingdings 3</vt:lpstr>
      <vt:lpstr>Kalabalık</vt:lpstr>
      <vt:lpstr>Ortaöğretim Kurumları  Yönetmeliği 2025-2026 EĞİTİM ÖĞRETİM YILI </vt:lpstr>
      <vt:lpstr>PowerPoint Sunusu</vt:lpstr>
      <vt:lpstr>Geç Gelme, Devamsızlık ve İlişik Kesme</vt:lpstr>
      <vt:lpstr> Devam-devamsızlık ve ilişik kesme </vt:lpstr>
      <vt:lpstr> Devam-devamsızlık ve ilişik kesme </vt:lpstr>
      <vt:lpstr> Devam-devamsızlık ve ilişik kesme </vt:lpstr>
      <vt:lpstr> Devam-devamsızlık ve ilişik kesme </vt:lpstr>
      <vt:lpstr>Öğrenci Başarısının Değerlendirilmesi</vt:lpstr>
      <vt:lpstr>Öğrenci Başarısının Değerlendirilmesi</vt:lpstr>
      <vt:lpstr>Puanla değerlendirme</vt:lpstr>
      <vt:lpstr>Yazılı ve uygulamalı sınavlar</vt:lpstr>
      <vt:lpstr>Yazılı ve uygulamalı sınavlar</vt:lpstr>
      <vt:lpstr>Yazılı ve uygulamalı sınavlar</vt:lpstr>
      <vt:lpstr>Sınav sonuçlarının değerlendirilmesi</vt:lpstr>
      <vt:lpstr>Sınavlara katılmayanlar</vt:lpstr>
      <vt:lpstr>Ölçme ve değerlendirme sonuçlarının duyurulması</vt:lpstr>
      <vt:lpstr>Performans çalışması, proje ve diğer çalışmalar</vt:lpstr>
      <vt:lpstr>Performans çalışması, proje ve diğer çalışmalar</vt:lpstr>
      <vt:lpstr>Sınıf Geçme</vt:lpstr>
      <vt:lpstr>Dönem Puanı</vt:lpstr>
      <vt:lpstr>Bir dersin yılsonu puanı</vt:lpstr>
      <vt:lpstr>Bir dersin ağırlığı ve ağırlıklı puanı</vt:lpstr>
      <vt:lpstr>  Yılsonu başarı puanı  </vt:lpstr>
      <vt:lpstr>Yılsonu Başarı Puanı Örneği:</vt:lpstr>
      <vt:lpstr>Ders yılı sonunda herhangi bir dersten başarılı sayılma</vt:lpstr>
      <vt:lpstr>Doğrudan sınıf geçme</vt:lpstr>
      <vt:lpstr>Sorumlu olarak sınıf geçme ve sorumluluğun kalkması </vt:lpstr>
      <vt:lpstr>Sorumlu olarak sınıf geçme ve sorumluluğun kalkması</vt:lpstr>
      <vt:lpstr>Sınıf tekrarı ve öğrenim hakkı</vt:lpstr>
      <vt:lpstr>Okul birincilerinin tespiti</vt:lpstr>
      <vt:lpstr>Mezuniyet puanı</vt:lpstr>
      <vt:lpstr>Öğrencilerin ödüllendirilmesi</vt:lpstr>
      <vt:lpstr> Teşekkür, takdir ve üstün başarı belgesi ile ödüllendirme </vt:lpstr>
      <vt:lpstr>Onur belgesi ile ödüllendirme</vt:lpstr>
      <vt:lpstr>Ödül takdirinde dikkat edilecek hususlar ve ödüllerin verilmesi</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Okul hakkINDA BİLMEM GEREKENLER</dc:title>
  <dc:creator>Terzioğlu</dc:creator>
  <cp:lastModifiedBy>ertan terzioğlu</cp:lastModifiedBy>
  <cp:revision>80</cp:revision>
  <dcterms:created xsi:type="dcterms:W3CDTF">2020-10-04T09:39:22Z</dcterms:created>
  <dcterms:modified xsi:type="dcterms:W3CDTF">2025-09-15T00:40:17Z</dcterms:modified>
</cp:coreProperties>
</file>